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27"/>
  </p:notesMasterIdLst>
  <p:handoutMasterIdLst>
    <p:handoutMasterId r:id="rId28"/>
  </p:handoutMasterIdLst>
  <p:sldIdLst>
    <p:sldId id="314" r:id="rId5"/>
    <p:sldId id="315" r:id="rId6"/>
    <p:sldId id="316" r:id="rId7"/>
    <p:sldId id="317" r:id="rId8"/>
    <p:sldId id="318" r:id="rId9"/>
    <p:sldId id="337" r:id="rId10"/>
    <p:sldId id="319" r:id="rId11"/>
    <p:sldId id="320" r:id="rId12"/>
    <p:sldId id="321" r:id="rId13"/>
    <p:sldId id="325" r:id="rId14"/>
    <p:sldId id="330" r:id="rId15"/>
    <p:sldId id="331" r:id="rId16"/>
    <p:sldId id="332" r:id="rId17"/>
    <p:sldId id="326" r:id="rId18"/>
    <p:sldId id="327" r:id="rId19"/>
    <p:sldId id="333" r:id="rId20"/>
    <p:sldId id="334" r:id="rId21"/>
    <p:sldId id="328" r:id="rId22"/>
    <p:sldId id="329" r:id="rId23"/>
    <p:sldId id="335" r:id="rId24"/>
    <p:sldId id="336" r:id="rId25"/>
    <p:sldId id="30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512654-EFEB-477A-856A-DCED04786887}" v="3" dt="2024-11-19T03:54:06.027"/>
    <p1510:client id="{1ECE250E-8B06-69E0-97AE-C24301559289}" v="2" dt="2024-11-20T01:11:47.589"/>
    <p1510:client id="{31980987-62FB-4F3F-9AF3-2A764795961D}" v="9" dt="2024-11-20T02:23:06.309"/>
    <p1510:client id="{6B0D106A-694B-452B-B7E3-B0FD487B4697}" v="952" dt="2024-11-20T02:25:58.727"/>
    <p1510:client id="{C28F9288-89B8-44A3-BC3E-0F7B63FA3B34}" v="16" dt="2024-11-19T04:00:46.406"/>
    <p1510:client id="{D1A11CB0-9E51-4047-BE3F-3E2956574132}" v="18" dt="2024-11-20T01:23:12.454"/>
    <p1510:client id="{E4F7F5A6-9E4F-429E-9BDC-3A62CBF30589}" v="31" dt="2024-11-19T03:56:51.4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2"/>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35" Type="http://schemas.microsoft.com/office/2018/10/relationships/authors" Target="author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22-Nov-24</a:t>
            </a:fld>
            <a:endParaRPr lang="en-US"/>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22-Nov-24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Have any of you ever have to circle a block multiple times just to find a parking space while checking out the latest trending restaurant or while going clubbing/partying with friends? Our project, </a:t>
            </a:r>
            <a:r>
              <a:rPr lang="en-US" i="1"/>
              <a:t>Park In</a:t>
            </a:r>
            <a:r>
              <a:rPr lang="en-US"/>
              <a:t>, is a platform aimed at solving urban parking challenges by connecting drivers with parking spaces in real time. It simplifies the parking process for drivers while creating new income opportunities for parking space owners.</a:t>
            </a:r>
          </a:p>
          <a:p>
            <a:endParaRPr lang="en-US">
              <a:cs typeface="Calibri"/>
            </a:endParaRPr>
          </a:p>
        </p:txBody>
      </p:sp>
      <p:sp>
        <p:nvSpPr>
          <p:cNvPr id="4" name="Slide Number Placeholder 3"/>
          <p:cNvSpPr>
            <a:spLocks noGrp="1"/>
          </p:cNvSpPr>
          <p:nvPr>
            <p:ph type="sldNum" sz="quarter" idx="5"/>
          </p:nvPr>
        </p:nvSpPr>
        <p:spPr/>
        <p:txBody>
          <a:bodyPr/>
          <a:lstStyle/>
          <a:p>
            <a:fld id="{D4B9A9E5-4F7F-4A7D-9DE1-899232329269}" type="slidenum">
              <a:rPr lang="en-US" smtClean="0"/>
              <a:t>1</a:t>
            </a:fld>
            <a:endParaRPr lang="en-US"/>
          </a:p>
        </p:txBody>
      </p:sp>
    </p:spTree>
    <p:extLst>
      <p:ext uri="{BB962C8B-B14F-4D97-AF65-F5344CB8AC3E}">
        <p14:creationId xmlns:p14="http://schemas.microsoft.com/office/powerpoint/2010/main" val="2569137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10</a:t>
            </a:fld>
            <a:endParaRPr lang="en-US"/>
          </a:p>
        </p:txBody>
      </p:sp>
    </p:spTree>
    <p:extLst>
      <p:ext uri="{BB962C8B-B14F-4D97-AF65-F5344CB8AC3E}">
        <p14:creationId xmlns:p14="http://schemas.microsoft.com/office/powerpoint/2010/main" val="2261767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1D35"/>
                </a:solidFill>
                <a:effectLst/>
                <a:latin typeface="Google Sans"/>
              </a:rPr>
              <a:t>steps involved in a process from start to finish,</a:t>
            </a:r>
            <a:r>
              <a:rPr lang="en-US" b="0" i="0">
                <a:solidFill>
                  <a:srgbClr val="545D7E"/>
                </a:solidFill>
                <a:effectLst/>
                <a:latin typeface="Google Sans"/>
              </a:rPr>
              <a:t> Improves communication and understanding of complex processes . This is </a:t>
            </a:r>
            <a:r>
              <a:rPr lang="en-US" b="0" i="0" err="1">
                <a:solidFill>
                  <a:srgbClr val="545D7E"/>
                </a:solidFill>
                <a:effectLst/>
                <a:latin typeface="Google Sans"/>
              </a:rPr>
              <a:t>explanign</a:t>
            </a:r>
            <a:r>
              <a:rPr lang="en-US" b="0" i="0">
                <a:solidFill>
                  <a:srgbClr val="545D7E"/>
                </a:solidFill>
                <a:effectLst/>
                <a:latin typeface="Google Sans"/>
              </a:rPr>
              <a:t> to what will happen within each phase of the system when an action takes places</a:t>
            </a:r>
            <a:endParaRPr lang="en-US" b="0" i="0">
              <a:solidFill>
                <a:srgbClr val="001D35"/>
              </a:solidFill>
              <a:effectLst/>
              <a:latin typeface="Google Sans"/>
            </a:endParaRPr>
          </a:p>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12</a:t>
            </a:fld>
            <a:endParaRPr lang="en-US"/>
          </a:p>
        </p:txBody>
      </p:sp>
    </p:spTree>
    <p:extLst>
      <p:ext uri="{BB962C8B-B14F-4D97-AF65-F5344CB8AC3E}">
        <p14:creationId xmlns:p14="http://schemas.microsoft.com/office/powerpoint/2010/main" val="2715169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1D35"/>
                </a:solidFill>
                <a:effectLst/>
                <a:latin typeface="Google Sans"/>
              </a:rPr>
              <a:t>When a process is taking place how the interaction would take place with in the object with a </a:t>
            </a:r>
            <a:r>
              <a:rPr lang="en-US" b="0" i="0" err="1">
                <a:solidFill>
                  <a:srgbClr val="001D35"/>
                </a:solidFill>
                <a:effectLst/>
                <a:latin typeface="Google Sans"/>
              </a:rPr>
              <a:t>a</a:t>
            </a:r>
            <a:r>
              <a:rPr lang="en-US" b="0" i="0">
                <a:solidFill>
                  <a:srgbClr val="001D35"/>
                </a:solidFill>
                <a:effectLst/>
                <a:latin typeface="Google Sans"/>
              </a:rPr>
              <a:t> system epicts the interactions between objects within a system</a:t>
            </a:r>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13</a:t>
            </a:fld>
            <a:endParaRPr lang="en-US"/>
          </a:p>
        </p:txBody>
      </p:sp>
    </p:spTree>
    <p:extLst>
      <p:ext uri="{BB962C8B-B14F-4D97-AF65-F5344CB8AC3E}">
        <p14:creationId xmlns:p14="http://schemas.microsoft.com/office/powerpoint/2010/main" val="1264037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1650"/>
              </a:lnSpc>
              <a:spcBef>
                <a:spcPts val="600"/>
              </a:spcBef>
              <a:spcAft>
                <a:spcPts val="600"/>
              </a:spcAft>
              <a:buFont typeface="Arial" panose="020B0604020202020204" pitchFamily="34" charset="0"/>
              <a:buChar char="•"/>
            </a:pPr>
            <a:r>
              <a:rPr lang="en-US" b="0" i="0">
                <a:solidFill>
                  <a:srgbClr val="001E2E"/>
                </a:solidFill>
                <a:effectLst/>
                <a:latin typeface="Google Sans"/>
              </a:rPr>
              <a:t>flow of activities within a system or process, showing how different actions are connected and can occur sequentially, concurrently, or with decision points</a:t>
            </a:r>
            <a:endParaRPr lang="en-US" b="1" i="0">
              <a:solidFill>
                <a:srgbClr val="43474B"/>
              </a:solidFill>
              <a:effectLst/>
              <a:latin typeface="Google Sans"/>
            </a:endParaRPr>
          </a:p>
          <a:p>
            <a:pPr algn="l">
              <a:lnSpc>
                <a:spcPts val="1650"/>
              </a:lnSpc>
              <a:spcBef>
                <a:spcPts val="600"/>
              </a:spcBef>
              <a:spcAft>
                <a:spcPts val="600"/>
              </a:spcAft>
              <a:buFont typeface="Arial" panose="020B0604020202020204" pitchFamily="34" charset="0"/>
              <a:buChar char="•"/>
            </a:pPr>
            <a:r>
              <a:rPr lang="en-US" b="1" i="0">
                <a:solidFill>
                  <a:srgbClr val="43474B"/>
                </a:solidFill>
                <a:effectLst/>
                <a:latin typeface="Google Sans"/>
              </a:rPr>
              <a:t>Activity nodes:</a:t>
            </a:r>
            <a:r>
              <a:rPr lang="en-US" b="0" i="0">
                <a:solidFill>
                  <a:srgbClr val="43474B"/>
                </a:solidFill>
                <a:effectLst/>
                <a:latin typeface="Google Sans"/>
              </a:rPr>
              <a:t> Represent individual actions or steps in the process 1, 2, 5].</a:t>
            </a:r>
          </a:p>
          <a:p>
            <a:pPr algn="l">
              <a:lnSpc>
                <a:spcPts val="1650"/>
              </a:lnSpc>
              <a:spcBef>
                <a:spcPts val="600"/>
              </a:spcBef>
              <a:spcAft>
                <a:spcPts val="600"/>
              </a:spcAft>
              <a:buFont typeface="Arial" panose="020B0604020202020204" pitchFamily="34" charset="0"/>
              <a:buChar char="•"/>
            </a:pPr>
            <a:r>
              <a:rPr lang="en-US" b="1" i="0">
                <a:solidFill>
                  <a:srgbClr val="43474B"/>
                </a:solidFill>
                <a:effectLst/>
                <a:latin typeface="Google Sans"/>
              </a:rPr>
              <a:t>Control flow arrows:</a:t>
            </a:r>
            <a:r>
              <a:rPr lang="en-US" b="0" i="0">
                <a:solidFill>
                  <a:srgbClr val="43474B"/>
                </a:solidFill>
                <a:effectLst/>
                <a:latin typeface="Google Sans"/>
              </a:rPr>
              <a:t> Indicate the direction of flow between activities 1, 5, 6].</a:t>
            </a:r>
          </a:p>
          <a:p>
            <a:pPr algn="l">
              <a:lnSpc>
                <a:spcPts val="1650"/>
              </a:lnSpc>
              <a:spcBef>
                <a:spcPts val="600"/>
              </a:spcBef>
              <a:spcAft>
                <a:spcPts val="600"/>
              </a:spcAft>
              <a:buFont typeface="Arial" panose="020B0604020202020204" pitchFamily="34" charset="0"/>
              <a:buChar char="•"/>
            </a:pPr>
            <a:r>
              <a:rPr lang="en-US" b="1" i="0">
                <a:solidFill>
                  <a:srgbClr val="43474B"/>
                </a:solidFill>
                <a:effectLst/>
                <a:latin typeface="Google Sans"/>
              </a:rPr>
              <a:t>Decision points (diamonds):</a:t>
            </a:r>
            <a:r>
              <a:rPr lang="en-US" b="0" i="0">
                <a:solidFill>
                  <a:srgbClr val="43474B"/>
                </a:solidFill>
                <a:effectLst/>
                <a:latin typeface="Google Sans"/>
              </a:rPr>
              <a:t> Represent choices or conditions where the flow[ can diverge based on a decision.</a:t>
            </a:r>
          </a:p>
          <a:p>
            <a:pPr algn="l">
              <a:lnSpc>
                <a:spcPts val="1650"/>
              </a:lnSpc>
              <a:spcBef>
                <a:spcPts val="600"/>
              </a:spcBef>
              <a:spcAft>
                <a:spcPts val="600"/>
              </a:spcAft>
              <a:buFont typeface="Arial" panose="020B0604020202020204" pitchFamily="34" charset="0"/>
              <a:buChar char="•"/>
            </a:pPr>
            <a:r>
              <a:rPr lang="en-US" b="1" i="0">
                <a:solidFill>
                  <a:srgbClr val="43474B"/>
                </a:solidFill>
                <a:effectLst/>
                <a:latin typeface="Google Sans"/>
              </a:rPr>
              <a:t>Fork and Join points:</a:t>
            </a:r>
            <a:r>
              <a:rPr lang="en-US" b="0" i="0">
                <a:solidFill>
                  <a:srgbClr val="43474B"/>
                </a:solidFill>
                <a:effectLst/>
                <a:latin typeface="Google Sans"/>
              </a:rPr>
              <a:t> Used to model parallel activities where multiple actions can occur simultaneously [1.</a:t>
            </a:r>
          </a:p>
          <a:p>
            <a:pPr algn="l">
              <a:lnSpc>
                <a:spcPts val="1650"/>
              </a:lnSpc>
              <a:spcBef>
                <a:spcPts val="600"/>
              </a:spcBef>
              <a:spcAft>
                <a:spcPts val="1500"/>
              </a:spcAft>
              <a:buFont typeface="Arial" panose="020B0604020202020204" pitchFamily="34" charset="0"/>
              <a:buChar char="•"/>
            </a:pPr>
            <a:r>
              <a:rPr lang="en-US" b="1" i="0">
                <a:solidFill>
                  <a:srgbClr val="43474B"/>
                </a:solidFill>
                <a:effectLst/>
                <a:latin typeface="Google Sans"/>
              </a:rPr>
              <a:t>Initial and Final nodes:</a:t>
            </a:r>
            <a:r>
              <a:rPr lang="en-US" b="0" i="0">
                <a:solidFill>
                  <a:srgbClr val="43474B"/>
                </a:solidFill>
                <a:effectLst/>
                <a:latin typeface="Google Sans"/>
              </a:rPr>
              <a:t> Mark the start and end points of the activity 1, 6, 9].</a:t>
            </a:r>
          </a:p>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14</a:t>
            </a:fld>
            <a:endParaRPr lang="en-US"/>
          </a:p>
        </p:txBody>
      </p:sp>
    </p:spTree>
    <p:extLst>
      <p:ext uri="{BB962C8B-B14F-4D97-AF65-F5344CB8AC3E}">
        <p14:creationId xmlns:p14="http://schemas.microsoft.com/office/powerpoint/2010/main" val="4142469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a:solidFill>
                  <a:srgbClr val="001D35"/>
                </a:solidFill>
                <a:effectLst/>
                <a:latin typeface="Google Sans"/>
              </a:rPr>
              <a:t>Defining system requirement and Identifying goals – this is drawn from perspectives of 4 different users</a:t>
            </a:r>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15</a:t>
            </a:fld>
            <a:endParaRPr lang="en-US"/>
          </a:p>
        </p:txBody>
      </p:sp>
    </p:spTree>
    <p:extLst>
      <p:ext uri="{BB962C8B-B14F-4D97-AF65-F5344CB8AC3E}">
        <p14:creationId xmlns:p14="http://schemas.microsoft.com/office/powerpoint/2010/main" val="24425664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a:solidFill>
                  <a:srgbClr val="5F6368"/>
                </a:solidFill>
                <a:effectLst/>
                <a:latin typeface="Roboto" panose="02000000000000000000" pitchFamily="2" charset="0"/>
              </a:rPr>
              <a:t> type of static structure diagram that describes the structure of a system</a:t>
            </a:r>
            <a:r>
              <a:rPr lang="en-US" b="0" i="0">
                <a:solidFill>
                  <a:srgbClr val="4D5156"/>
                </a:solidFill>
                <a:effectLst/>
                <a:latin typeface="Roboto" panose="02000000000000000000" pitchFamily="2" charset="0"/>
              </a:rPr>
              <a:t>.</a:t>
            </a:r>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16</a:t>
            </a:fld>
            <a:endParaRPr lang="en-US"/>
          </a:p>
        </p:txBody>
      </p:sp>
    </p:spTree>
    <p:extLst>
      <p:ext uri="{BB962C8B-B14F-4D97-AF65-F5344CB8AC3E}">
        <p14:creationId xmlns:p14="http://schemas.microsoft.com/office/powerpoint/2010/main" val="3357618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the tables are interacting and type of multiplicity they are having with other tables The highlighted columns are the primary keys of the tables </a:t>
            </a:r>
          </a:p>
        </p:txBody>
      </p:sp>
      <p:sp>
        <p:nvSpPr>
          <p:cNvPr id="4" name="Slide Number Placeholder 3"/>
          <p:cNvSpPr>
            <a:spLocks noGrp="1"/>
          </p:cNvSpPr>
          <p:nvPr>
            <p:ph type="sldNum" sz="quarter" idx="5"/>
          </p:nvPr>
        </p:nvSpPr>
        <p:spPr/>
        <p:txBody>
          <a:bodyPr/>
          <a:lstStyle/>
          <a:p>
            <a:fld id="{D4B9A9E5-4F7F-4A7D-9DE1-899232329269}" type="slidenum">
              <a:rPr lang="en-US" smtClean="0"/>
              <a:t>17</a:t>
            </a:fld>
            <a:endParaRPr lang="en-US"/>
          </a:p>
        </p:txBody>
      </p:sp>
    </p:spTree>
    <p:extLst>
      <p:ext uri="{BB962C8B-B14F-4D97-AF65-F5344CB8AC3E}">
        <p14:creationId xmlns:p14="http://schemas.microsoft.com/office/powerpoint/2010/main" val="42143743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a process has taken place from the user’s end – the data flow is depicting how the data is expected to flow within the system . This helped us in setting up the referential </a:t>
            </a:r>
            <a:r>
              <a:rPr lang="en-US" err="1"/>
              <a:t>intergretify</a:t>
            </a:r>
            <a:r>
              <a:rPr lang="en-US"/>
              <a:t> for the system </a:t>
            </a:r>
          </a:p>
        </p:txBody>
      </p:sp>
      <p:sp>
        <p:nvSpPr>
          <p:cNvPr id="4" name="Slide Number Placeholder 3"/>
          <p:cNvSpPr>
            <a:spLocks noGrp="1"/>
          </p:cNvSpPr>
          <p:nvPr>
            <p:ph type="sldNum" sz="quarter" idx="5"/>
          </p:nvPr>
        </p:nvSpPr>
        <p:spPr/>
        <p:txBody>
          <a:bodyPr/>
          <a:lstStyle/>
          <a:p>
            <a:fld id="{D4B9A9E5-4F7F-4A7D-9DE1-899232329269}" type="slidenum">
              <a:rPr lang="en-US" smtClean="0"/>
              <a:t>18</a:t>
            </a:fld>
            <a:endParaRPr lang="en-US"/>
          </a:p>
        </p:txBody>
      </p:sp>
    </p:spTree>
    <p:extLst>
      <p:ext uri="{BB962C8B-B14F-4D97-AF65-F5344CB8AC3E}">
        <p14:creationId xmlns:p14="http://schemas.microsoft.com/office/powerpoint/2010/main" val="13211302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Table interaction and its relationship within the system  </a:t>
            </a:r>
          </a:p>
        </p:txBody>
      </p:sp>
      <p:sp>
        <p:nvSpPr>
          <p:cNvPr id="4" name="Slide Number Placeholder 3"/>
          <p:cNvSpPr>
            <a:spLocks noGrp="1"/>
          </p:cNvSpPr>
          <p:nvPr>
            <p:ph type="sldNum" sz="quarter" idx="5"/>
          </p:nvPr>
        </p:nvSpPr>
        <p:spPr/>
        <p:txBody>
          <a:bodyPr/>
          <a:lstStyle/>
          <a:p>
            <a:fld id="{D4B9A9E5-4F7F-4A7D-9DE1-899232329269}" type="slidenum">
              <a:rPr lang="en-US" smtClean="0"/>
              <a:t>19</a:t>
            </a:fld>
            <a:endParaRPr lang="en-US"/>
          </a:p>
        </p:txBody>
      </p:sp>
    </p:spTree>
    <p:extLst>
      <p:ext uri="{BB962C8B-B14F-4D97-AF65-F5344CB8AC3E}">
        <p14:creationId xmlns:p14="http://schemas.microsoft.com/office/powerpoint/2010/main" val="16082420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22</a:t>
            </a:fld>
            <a:endParaRPr lang="en-US"/>
          </a:p>
        </p:txBody>
      </p:sp>
    </p:spTree>
    <p:extLst>
      <p:ext uri="{BB962C8B-B14F-4D97-AF65-F5344CB8AC3E}">
        <p14:creationId xmlns:p14="http://schemas.microsoft.com/office/powerpoint/2010/main" val="2429966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project, </a:t>
            </a:r>
            <a:r>
              <a:rPr lang="en-US" i="1"/>
              <a:t>Park In</a:t>
            </a:r>
            <a:r>
              <a:rPr lang="en-US"/>
              <a:t>, is a platform aimed at solving urban parking challenges by connecting drivers with parking spaces in real time. It simplifies the parking process for drivers while creating new income opportunities for parking space owners.</a:t>
            </a:r>
          </a:p>
        </p:txBody>
      </p:sp>
      <p:sp>
        <p:nvSpPr>
          <p:cNvPr id="4" name="Slide Number Placeholder 3"/>
          <p:cNvSpPr>
            <a:spLocks noGrp="1"/>
          </p:cNvSpPr>
          <p:nvPr>
            <p:ph type="sldNum" sz="quarter" idx="5"/>
          </p:nvPr>
        </p:nvSpPr>
        <p:spPr/>
        <p:txBody>
          <a:bodyPr/>
          <a:lstStyle/>
          <a:p>
            <a:fld id="{D4B9A9E5-4F7F-4A7D-9DE1-899232329269}" type="slidenum">
              <a:rPr lang="en-US" smtClean="0"/>
              <a:t>2</a:t>
            </a:fld>
            <a:endParaRPr lang="en-US"/>
          </a:p>
        </p:txBody>
      </p:sp>
    </p:spTree>
    <p:extLst>
      <p:ext uri="{BB962C8B-B14F-4D97-AF65-F5344CB8AC3E}">
        <p14:creationId xmlns:p14="http://schemas.microsoft.com/office/powerpoint/2010/main" val="1698969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Finding parking is time-consuming and contributes to traffic congestion. Meanwhile, parking space owners often leave valuable spaces underutilized. A comprehensive solution is needed to bridge this gap, optimizing both convenience and revenue generation.</a:t>
            </a:r>
          </a:p>
        </p:txBody>
      </p:sp>
      <p:sp>
        <p:nvSpPr>
          <p:cNvPr id="4" name="Slide Number Placeholder 3"/>
          <p:cNvSpPr>
            <a:spLocks noGrp="1"/>
          </p:cNvSpPr>
          <p:nvPr>
            <p:ph type="sldNum" sz="quarter" idx="5"/>
          </p:nvPr>
        </p:nvSpPr>
        <p:spPr/>
        <p:txBody>
          <a:bodyPr/>
          <a:lstStyle/>
          <a:p>
            <a:fld id="{D4B9A9E5-4F7F-4A7D-9DE1-899232329269}" type="slidenum">
              <a:rPr lang="en-US" smtClean="0"/>
              <a:t>3</a:t>
            </a:fld>
            <a:endParaRPr lang="en-US"/>
          </a:p>
        </p:txBody>
      </p:sp>
    </p:spTree>
    <p:extLst>
      <p:ext uri="{BB962C8B-B14F-4D97-AF65-F5344CB8AC3E}">
        <p14:creationId xmlns:p14="http://schemas.microsoft.com/office/powerpoint/2010/main" val="3528550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primary objective is to develop a digital marketplace that seamlessly connects drivers with available parking spaces in real time, reducing traffic congestion and enabling property owners to monetize unused spots.</a:t>
            </a:r>
          </a:p>
        </p:txBody>
      </p:sp>
      <p:sp>
        <p:nvSpPr>
          <p:cNvPr id="4" name="Slide Number Placeholder 3"/>
          <p:cNvSpPr>
            <a:spLocks noGrp="1"/>
          </p:cNvSpPr>
          <p:nvPr>
            <p:ph type="sldNum" sz="quarter" idx="5"/>
          </p:nvPr>
        </p:nvSpPr>
        <p:spPr/>
        <p:txBody>
          <a:bodyPr/>
          <a:lstStyle/>
          <a:p>
            <a:fld id="{D4B9A9E5-4F7F-4A7D-9DE1-899232329269}" type="slidenum">
              <a:rPr lang="en-US" smtClean="0"/>
              <a:t>4</a:t>
            </a:fld>
            <a:endParaRPr lang="en-US"/>
          </a:p>
        </p:txBody>
      </p:sp>
    </p:spTree>
    <p:extLst>
      <p:ext uri="{BB962C8B-B14F-4D97-AF65-F5344CB8AC3E}">
        <p14:creationId xmlns:p14="http://schemas.microsoft.com/office/powerpoint/2010/main" val="3336033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In Scope:</a:t>
            </a:r>
            <a:endParaRPr lang="en-US">
              <a:cs typeface="Calibri"/>
            </a:endParaRPr>
          </a:p>
          <a:p>
            <a:pPr marL="171450" indent="-171450">
              <a:buFont typeface="Arial"/>
              <a:buChar char="•"/>
            </a:pPr>
            <a:r>
              <a:rPr lang="en-US">
                <a:cs typeface="Calibri"/>
              </a:rPr>
              <a:t>Developing a user-friendly digital marketplace for listing, booking, and paying for parking spaces.</a:t>
            </a:r>
          </a:p>
          <a:p>
            <a:pPr marL="171450" indent="-171450">
              <a:buFont typeface="Arial"/>
              <a:buChar char="•"/>
            </a:pPr>
            <a:r>
              <a:rPr lang="en-US">
                <a:cs typeface="Calibri"/>
              </a:rPr>
              <a:t>Real-time updates on parking availability integrated with location services.</a:t>
            </a:r>
          </a:p>
          <a:p>
            <a:pPr marL="171450" indent="-171450">
              <a:buFont typeface="Arial"/>
              <a:buChar char="•"/>
            </a:pPr>
            <a:r>
              <a:rPr lang="en-US">
                <a:cs typeface="Calibri"/>
              </a:rPr>
              <a:t>Secure payment gateways supporting both short- and long-term agreements.</a:t>
            </a:r>
          </a:p>
          <a:p>
            <a:pPr marL="171450" indent="-171450">
              <a:buFont typeface="Arial"/>
              <a:buChar char="•"/>
            </a:pPr>
            <a:r>
              <a:rPr lang="en-US"/>
              <a:t>Advanced features like dynamic pricing, a rating system, and multi-location support.</a:t>
            </a:r>
            <a:endParaRPr lang="en-US">
              <a:cs typeface="Calibri"/>
            </a:endParaRPr>
          </a:p>
          <a:p>
            <a:pPr marL="171450" indent="-171450">
              <a:buFont typeface="Arial"/>
              <a:buChar char="•"/>
            </a:pPr>
            <a:r>
              <a:rPr lang="en-US"/>
              <a:t>Mobile app access for seamless use, with offline functionality for pre-downloaded updates.</a:t>
            </a:r>
            <a:endParaRPr lang="en-US">
              <a:cs typeface="Calibri"/>
            </a:endParaRPr>
          </a:p>
          <a:p>
            <a:r>
              <a:rPr lang="en-US" b="1"/>
              <a:t>Out of Scope:</a:t>
            </a:r>
            <a:endParaRPr lang="en-US"/>
          </a:p>
          <a:p>
            <a:pPr marL="171450" indent="-171450">
              <a:buFont typeface="Arial"/>
              <a:buChar char="•"/>
            </a:pPr>
            <a:r>
              <a:rPr lang="en-US"/>
              <a:t>Physical hardware installations for parking management (e.g., barriers or sensors).</a:t>
            </a:r>
            <a:endParaRPr lang="en-US">
              <a:cs typeface="Calibri"/>
            </a:endParaRPr>
          </a:p>
          <a:p>
            <a:pPr marL="171450" indent="-171450">
              <a:buFont typeface="Arial"/>
              <a:buChar char="•"/>
            </a:pPr>
            <a:r>
              <a:rPr lang="en-US"/>
              <a:t>Direct involvement in resolving disputes between parking owners and users.</a:t>
            </a:r>
            <a:endParaRPr lang="en-US">
              <a:cs typeface="Calibri"/>
            </a:endParaRPr>
          </a:p>
          <a:p>
            <a:pPr marL="171450" indent="-171450">
              <a:buFont typeface="Arial"/>
              <a:buChar char="•"/>
            </a:pPr>
            <a:r>
              <a:rPr lang="en-US"/>
              <a:t>Services like valet parking or maintenance of listed parking spaces.</a:t>
            </a:r>
            <a:endParaRPr lang="en-US">
              <a:cs typeface="Calibri"/>
            </a:endParaRPr>
          </a:p>
          <a:p>
            <a:pPr marL="171450" indent="-171450">
              <a:buFont typeface="Arial"/>
              <a:buChar char="•"/>
            </a:pPr>
            <a:r>
              <a:rPr lang="en-US"/>
              <a:t>Custom solutions for non-standard parking spaces requiring special arrangements.</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D4B9A9E5-4F7F-4A7D-9DE1-899232329269}" type="slidenum">
              <a:rPr lang="en-US" smtClean="0"/>
              <a:t>5</a:t>
            </a:fld>
            <a:endParaRPr lang="en-US"/>
          </a:p>
        </p:txBody>
      </p:sp>
    </p:spTree>
    <p:extLst>
      <p:ext uri="{BB962C8B-B14F-4D97-AF65-F5344CB8AC3E}">
        <p14:creationId xmlns:p14="http://schemas.microsoft.com/office/powerpoint/2010/main" val="631242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  Out of Scope:</a:t>
            </a:r>
            <a:endParaRPr lang="en-US"/>
          </a:p>
          <a:p>
            <a:pPr marL="171450" indent="-171450">
              <a:buFont typeface="Arial"/>
              <a:buChar char="•"/>
            </a:pPr>
            <a:r>
              <a:rPr lang="en-US"/>
              <a:t>Physical hardware installations for parking management (e.g., barriers or sensors).</a:t>
            </a:r>
            <a:endParaRPr lang="en-US">
              <a:cs typeface="Calibri"/>
            </a:endParaRPr>
          </a:p>
          <a:p>
            <a:pPr marL="171450" indent="-171450">
              <a:buFont typeface="Arial"/>
              <a:buChar char="•"/>
            </a:pPr>
            <a:r>
              <a:rPr lang="en-US"/>
              <a:t>Direct involvement in resolving disputes between parking owners and users.</a:t>
            </a:r>
            <a:endParaRPr lang="en-US">
              <a:cs typeface="Calibri"/>
            </a:endParaRPr>
          </a:p>
          <a:p>
            <a:pPr marL="171450" indent="-171450">
              <a:buFont typeface="Arial"/>
              <a:buChar char="•"/>
            </a:pPr>
            <a:r>
              <a:rPr lang="en-US"/>
              <a:t>Services like valet parking or maintenance of listed parking spaces.</a:t>
            </a:r>
            <a:endParaRPr lang="en-US">
              <a:cs typeface="Calibri"/>
            </a:endParaRPr>
          </a:p>
          <a:p>
            <a:pPr marL="171450" indent="-171450">
              <a:buFont typeface="Arial"/>
              <a:buChar char="•"/>
            </a:pPr>
            <a:r>
              <a:rPr lang="en-US"/>
              <a:t>Custom solutions for non-standard parking spaces requiring special arrangements.</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D4B9A9E5-4F7F-4A7D-9DE1-899232329269}" type="slidenum">
              <a:rPr lang="en-US" smtClean="0"/>
              <a:t>6</a:t>
            </a:fld>
            <a:endParaRPr lang="en-US"/>
          </a:p>
        </p:txBody>
      </p:sp>
    </p:spTree>
    <p:extLst>
      <p:ext uri="{BB962C8B-B14F-4D97-AF65-F5344CB8AC3E}">
        <p14:creationId xmlns:p14="http://schemas.microsoft.com/office/powerpoint/2010/main" val="2220079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7</a:t>
            </a:fld>
            <a:endParaRPr lang="en-US"/>
          </a:p>
        </p:txBody>
      </p:sp>
    </p:spTree>
    <p:extLst>
      <p:ext uri="{BB962C8B-B14F-4D97-AF65-F5344CB8AC3E}">
        <p14:creationId xmlns:p14="http://schemas.microsoft.com/office/powerpoint/2010/main" val="3486472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8</a:t>
            </a:fld>
            <a:endParaRPr lang="en-US"/>
          </a:p>
        </p:txBody>
      </p:sp>
    </p:spTree>
    <p:extLst>
      <p:ext uri="{BB962C8B-B14F-4D97-AF65-F5344CB8AC3E}">
        <p14:creationId xmlns:p14="http://schemas.microsoft.com/office/powerpoint/2010/main" val="3555126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9</a:t>
            </a:fld>
            <a:endParaRPr lang="en-US"/>
          </a:p>
        </p:txBody>
      </p:sp>
    </p:spTree>
    <p:extLst>
      <p:ext uri="{BB962C8B-B14F-4D97-AF65-F5344CB8AC3E}">
        <p14:creationId xmlns:p14="http://schemas.microsoft.com/office/powerpoint/2010/main" val="39842295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anchor="b">
            <a:normAutofit/>
          </a:bodyPr>
          <a:lstStyle>
            <a:lvl1pPr>
              <a:defRPr sz="4800">
                <a:solidFill>
                  <a:schemeClr val="bg1"/>
                </a:solidFill>
              </a:defRPr>
            </a:lvl1pPr>
          </a:lstStyle>
          <a:p>
            <a:r>
              <a:rPr lang="en-US"/>
              <a:t>Click to add title</a:t>
            </a:r>
          </a:p>
        </p:txBody>
      </p:sp>
      <p:pic>
        <p:nvPicPr>
          <p:cNvPr id="7" name="Graphic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381084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1">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tangle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userDrawn="1"/>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le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a:normAutofit/>
          </a:bodyPr>
          <a:lstStyle>
            <a:lvl1pPr>
              <a:defRPr sz="3200"/>
            </a:lvl1pPr>
          </a:lstStyle>
          <a:p>
            <a:r>
              <a:rPr lang="en-US"/>
              <a:t>Click to add title</a:t>
            </a:r>
          </a:p>
        </p:txBody>
      </p:sp>
      <p:sp>
        <p:nvSpPr>
          <p:cNvPr id="11" name="Content Placehold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3" name="Table Placehold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a:normAutofit/>
          </a:bodyPr>
          <a:lstStyle>
            <a:lvl1pPr>
              <a:defRPr sz="2000"/>
            </a:lvl1pPr>
          </a:lstStyle>
          <a:p>
            <a:r>
              <a:rPr lang="en-US"/>
              <a:t>Click icon to insert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056214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3">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phic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le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a:normAutofit/>
          </a:bodyPr>
          <a:lstStyle>
            <a:lvl1pPr>
              <a:defRPr sz="3200"/>
            </a:lvl1pPr>
          </a:lstStyle>
          <a:p>
            <a:r>
              <a:rPr lang="en-US"/>
              <a:t>Click to add title</a:t>
            </a:r>
          </a:p>
        </p:txBody>
      </p:sp>
      <p:sp>
        <p:nvSpPr>
          <p:cNvPr id="11" name="Content Placehold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a:normAutofit/>
          </a:bodyPr>
          <a:lstStyle>
            <a:lvl1pPr marL="0" indent="0">
              <a:spcBef>
                <a:spcPts val="0"/>
              </a:spcBef>
              <a:spcAft>
                <a:spcPts val="1200"/>
              </a:spcAft>
              <a:buNone/>
              <a:defRPr sz="2000" b="0"/>
            </a:lvl1pPr>
            <a:lvl2pPr marL="228600">
              <a:spcBef>
                <a:spcPts val="0"/>
              </a:spcBef>
              <a:spcAft>
                <a:spcPts val="1200"/>
              </a:spcAft>
              <a:defRPr sz="2000" b="0"/>
            </a:lvl2pPr>
            <a:lvl3pPr marL="685800">
              <a:spcBef>
                <a:spcPts val="0"/>
              </a:spcBef>
              <a:spcAft>
                <a:spcPts val="1200"/>
              </a:spcAft>
              <a:defRPr sz="1800" b="0"/>
            </a:lvl3pPr>
            <a:lvl4pPr marL="914400">
              <a:spcBef>
                <a:spcPts val="0"/>
              </a:spcBef>
              <a:spcAft>
                <a:spcPts val="1200"/>
              </a:spcAft>
              <a:defRPr sz="1600" b="0"/>
            </a:lvl4pPr>
            <a:lvl5pPr marL="1143000">
              <a:spcBef>
                <a:spcPts val="0"/>
              </a:spcBef>
              <a:spcAft>
                <a:spcPts val="1200"/>
              </a:spcAft>
              <a:defRPr sz="1600" b="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a:normAutofit/>
          </a:bodyPr>
          <a:lstStyle>
            <a:lvl1pPr>
              <a:spcBef>
                <a:spcPts val="0"/>
              </a:spcBef>
              <a:spcAft>
                <a:spcPts val="1200"/>
              </a:spcAft>
              <a:defRPr sz="2000" b="1"/>
            </a:lvl1pPr>
            <a:lvl2pPr marL="411480">
              <a:spcBef>
                <a:spcPts val="0"/>
              </a:spcBef>
              <a:spcAft>
                <a:spcPts val="1200"/>
              </a:spcAft>
              <a:defRPr sz="1800" b="1"/>
            </a:lvl2pPr>
            <a:lvl3pPr marL="502920">
              <a:spcBef>
                <a:spcPts val="0"/>
              </a:spcBef>
              <a:spcAft>
                <a:spcPts val="1200"/>
              </a:spcAft>
              <a:defRPr sz="1600" b="1"/>
            </a:lvl3pPr>
            <a:lvl4pPr marL="594360">
              <a:spcBef>
                <a:spcPts val="0"/>
              </a:spcBef>
              <a:spcAft>
                <a:spcPts val="1200"/>
              </a:spcAft>
              <a:defRPr sz="1400" b="1"/>
            </a:lvl4pPr>
            <a:lvl5pPr marL="685800">
              <a:spcBef>
                <a:spcPts val="0"/>
              </a:spcBef>
              <a:spcAft>
                <a:spcPts val="1200"/>
              </a:spcAft>
              <a:defRPr sz="1400" b="1"/>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11984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le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a:normAutofit/>
          </a:bodyPr>
          <a:lstStyle>
            <a:lvl1pPr>
              <a:defRPr sz="3200"/>
            </a:lvl1pPr>
          </a:lstStyle>
          <a:p>
            <a:r>
              <a:rPr lang="en-US"/>
              <a:t>Click to add title</a:t>
            </a:r>
          </a:p>
        </p:txBody>
      </p:sp>
      <p:sp>
        <p:nvSpPr>
          <p:cNvPr id="9" name="Table Placehold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a:normAutofit/>
          </a:bodyPr>
          <a:lstStyle>
            <a:lvl1pPr>
              <a:defRPr sz="2400"/>
            </a:lvl1pPr>
          </a:lstStyle>
          <a:p>
            <a:r>
              <a:rPr lang="en-US"/>
              <a:t>Click icon to add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16384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2">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anchor="b">
            <a:normAutofit/>
          </a:bodyPr>
          <a:lstStyle>
            <a:lvl1pPr>
              <a:defRPr sz="4800">
                <a:solidFill>
                  <a:schemeClr val="bg1"/>
                </a:solidFill>
              </a:defRPr>
            </a:lvl1pPr>
          </a:lstStyle>
          <a:p>
            <a:r>
              <a:rPr lang="en-US"/>
              <a:t>Click to add title</a:t>
            </a:r>
          </a:p>
        </p:txBody>
      </p:sp>
      <p:sp>
        <p:nvSpPr>
          <p:cNvPr id="8" name="Content Placehold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a:normAutofit/>
          </a:bodyPr>
          <a:lstStyle>
            <a:lvl1pPr marL="0" indent="0">
              <a:lnSpc>
                <a:spcPct val="90000"/>
              </a:lnSpc>
              <a:spcBef>
                <a:spcPts val="0"/>
              </a:spcBef>
              <a:spcAft>
                <a:spcPts val="0"/>
              </a:spcAft>
              <a:buNone/>
              <a:defRPr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sz="1200" baseline="0">
                <a:solidFill>
                  <a:schemeClr val="bg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pic>
        <p:nvPicPr>
          <p:cNvPr id="2" name="Graphic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2470347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phic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le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anchor="b">
            <a:normAutofit/>
          </a:bodyPr>
          <a:lstStyle>
            <a:lvl1pPr>
              <a:defRPr sz="3200"/>
            </a:lvl1pPr>
          </a:lstStyle>
          <a:p>
            <a:r>
              <a:rPr lang="en-US"/>
              <a:t>Click to add title</a:t>
            </a:r>
          </a:p>
        </p:txBody>
      </p:sp>
      <p:sp>
        <p:nvSpPr>
          <p:cNvPr id="8" name="Content Placehold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a:normAutofit/>
          </a:bodyPr>
          <a:lstStyle>
            <a:lvl1pPr marL="0" indent="0">
              <a:lnSpc>
                <a:spcPct val="120000"/>
              </a:lnSpc>
              <a:buNone/>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3238750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le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anchor="b">
            <a:normAutofit/>
          </a:bodyPr>
          <a:lstStyle>
            <a:lvl1pPr>
              <a:defRPr sz="4800">
                <a:solidFill>
                  <a:schemeClr val="bg1"/>
                </a:solidFill>
              </a:defRPr>
            </a:lvl1pPr>
          </a:lstStyle>
          <a:p>
            <a:r>
              <a:rPr lang="en-US"/>
              <a:t>Click to add title</a:t>
            </a:r>
          </a:p>
        </p:txBody>
      </p:sp>
      <p:sp>
        <p:nvSpPr>
          <p:cNvPr id="9" name="Picture Placehold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a:normAutofit/>
          </a:bodyPr>
          <a:lstStyle>
            <a:lvl1pPr marL="0" indent="0" algn="ctr">
              <a:buNone/>
              <a:defRPr sz="2000">
                <a:solidFill>
                  <a:schemeClr val="bg1"/>
                </a:solidFill>
              </a:defRPr>
            </a:lvl1pPr>
          </a:lstStyle>
          <a:p>
            <a:r>
              <a:rPr lang="en-US"/>
              <a:t>Click icon to insert picture</a:t>
            </a:r>
          </a:p>
        </p:txBody>
      </p:sp>
    </p:spTree>
    <p:extLst>
      <p:ext uri="{BB962C8B-B14F-4D97-AF65-F5344CB8AC3E}">
        <p14:creationId xmlns:p14="http://schemas.microsoft.com/office/powerpoint/2010/main" val="736789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le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anchor="b">
            <a:normAutofit/>
          </a:bodyPr>
          <a:lstStyle>
            <a:lvl1pPr>
              <a:defRPr sz="4800"/>
            </a:lvl1pPr>
          </a:lstStyle>
          <a:p>
            <a:r>
              <a:rPr lang="en-US"/>
              <a:t>Click to add title</a:t>
            </a:r>
          </a:p>
        </p:txBody>
      </p:sp>
      <p:sp>
        <p:nvSpPr>
          <p:cNvPr id="12" name="Picture Placehold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a:normAutofit/>
          </a:bodyPr>
          <a:lstStyle>
            <a:lvl1pPr marL="0" indent="0" algn="ctr">
              <a:buNone/>
              <a:defRPr sz="2000"/>
            </a:lvl1pPr>
          </a:lstStyle>
          <a:p>
            <a:r>
              <a:rPr lang="en-US"/>
              <a:t>Click icon to add picture</a:t>
            </a:r>
          </a:p>
        </p:txBody>
      </p:sp>
      <p:sp>
        <p:nvSpPr>
          <p:cNvPr id="10" name="Content Placehold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a:normAutofit/>
          </a:bodyPr>
          <a:lstStyle>
            <a:lvl1pPr marL="0" indent="0">
              <a:buFont typeface="Arial" panose="020B0604020202020204" pitchFamily="34" charse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365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phic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le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a:normAutofit/>
          </a:bodyPr>
          <a:lstStyle>
            <a:lvl1pPr>
              <a:defRPr sz="3200"/>
            </a:lvl1pPr>
          </a:lstStyle>
          <a:p>
            <a:r>
              <a:rPr lang="en-US"/>
              <a:t>Click to add title</a:t>
            </a:r>
          </a:p>
        </p:txBody>
      </p:sp>
      <p:sp>
        <p:nvSpPr>
          <p:cNvPr id="11" name="Content Placehold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815213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left Image 1">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le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anchor="b">
            <a:normAutofit/>
          </a:bodyPr>
          <a:lstStyle>
            <a:lvl1pPr>
              <a:defRPr sz="4800">
                <a:solidFill>
                  <a:schemeClr val="bg1"/>
                </a:solidFill>
              </a:defRPr>
            </a:lvl1pPr>
          </a:lstStyle>
          <a:p>
            <a:endParaRPr lang="en-US"/>
          </a:p>
        </p:txBody>
      </p:sp>
      <p:sp>
        <p:nvSpPr>
          <p:cNvPr id="11" name="Picture Placehold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a:normAutofit/>
          </a:bodyPr>
          <a:lstStyle>
            <a:lvl1pPr marL="0" indent="0" algn="l">
              <a:buNone/>
              <a:defRPr sz="2000">
                <a:solidFill>
                  <a:schemeClr val="bg1"/>
                </a:solidFill>
              </a:defRPr>
            </a:lvl1pPr>
          </a:lstStyle>
          <a:p>
            <a:r>
              <a:rPr lang="en-US"/>
              <a:t>Click icon to add picture</a:t>
            </a:r>
          </a:p>
        </p:txBody>
      </p:sp>
      <p:sp>
        <p:nvSpPr>
          <p:cNvPr id="9" name="Content Placehold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a:normAutofit/>
          </a:bodyPr>
          <a:lstStyle>
            <a:lvl1pPr marL="0" indent="0">
              <a:spcBef>
                <a:spcPts val="0"/>
              </a:spcBef>
              <a:spcAft>
                <a:spcPts val="1200"/>
              </a:spcAft>
              <a:buNone/>
              <a:defRPr sz="2000">
                <a:solidFill>
                  <a:schemeClr val="bg1"/>
                </a:solidFill>
              </a:defRPr>
            </a:lvl1pPr>
            <a:lvl2pPr marL="742950" indent="-285750">
              <a:spcBef>
                <a:spcPts val="0"/>
              </a:spcBef>
              <a:spcAft>
                <a:spcPts val="1200"/>
              </a:spcAft>
              <a:buFont typeface="Arial" panose="020B0604020202020204" pitchFamily="34" charset="0"/>
              <a:buChar char="•"/>
              <a:defRPr sz="1800">
                <a:solidFill>
                  <a:schemeClr val="bg1"/>
                </a:solidFill>
              </a:defRPr>
            </a:lvl2pPr>
            <a:lvl3pPr marL="1200150" indent="-285750">
              <a:spcBef>
                <a:spcPts val="0"/>
              </a:spcBef>
              <a:spcAft>
                <a:spcPts val="1200"/>
              </a:spcAft>
              <a:buFont typeface="Arial" panose="020B0604020202020204" pitchFamily="34" charset="0"/>
              <a:buChar char="•"/>
              <a:defRPr sz="1600">
                <a:solidFill>
                  <a:schemeClr val="bg1"/>
                </a:solidFill>
              </a:defRPr>
            </a:lvl3pPr>
            <a:lvl4pPr marL="1657350" indent="-285750">
              <a:spcBef>
                <a:spcPts val="0"/>
              </a:spcBef>
              <a:spcAft>
                <a:spcPts val="1200"/>
              </a:spcAft>
              <a:buFont typeface="Arial" panose="020B0604020202020204" pitchFamily="34" charset="0"/>
              <a:buChar char="•"/>
              <a:defRPr sz="1400">
                <a:solidFill>
                  <a:schemeClr val="bg1"/>
                </a:solidFill>
              </a:defRPr>
            </a:lvl4pPr>
            <a:lvl5pPr marL="2114550" indent="-285750">
              <a:spcBef>
                <a:spcPts val="0"/>
              </a:spcBef>
              <a:spcAft>
                <a:spcPts val="1200"/>
              </a:spcAft>
              <a:buFont typeface="Arial" panose="020B0604020202020204" pitchFamily="34" charset="0"/>
              <a:buChar char="•"/>
              <a:defRPr sz="1400">
                <a:solidFill>
                  <a:schemeClr val="bg1"/>
                </a:solidFill>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9111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1">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phic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le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a:normAutofit/>
          </a:bodyPr>
          <a:lstStyle>
            <a:lvl1pPr>
              <a:defRPr sz="3200"/>
            </a:lvl1pPr>
          </a:lstStyle>
          <a:p>
            <a:r>
              <a:rPr lang="en-US"/>
              <a:t>Click to add title</a:t>
            </a:r>
          </a:p>
        </p:txBody>
      </p:sp>
      <p:sp>
        <p:nvSpPr>
          <p:cNvPr id="11" name="Content Placehold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3417792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phic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le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a:normAutofit/>
          </a:bodyPr>
          <a:lstStyle>
            <a:lvl1pPr>
              <a:defRPr sz="3200"/>
            </a:lvl1pPr>
          </a:lstStyle>
          <a:p>
            <a:r>
              <a:rPr lang="en-US"/>
              <a:t>Click to add title</a:t>
            </a:r>
          </a:p>
        </p:txBody>
      </p:sp>
      <p:sp>
        <p:nvSpPr>
          <p:cNvPr id="11" name="Content Placehold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78281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right Image">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le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a:normAutofit/>
          </a:bodyPr>
          <a:lstStyle>
            <a:lvl1pPr>
              <a:defRPr sz="3200"/>
            </a:lvl1pPr>
          </a:lstStyle>
          <a:p>
            <a:r>
              <a:rPr lang="en-US"/>
              <a:t>Click to add title</a:t>
            </a:r>
          </a:p>
        </p:txBody>
      </p:sp>
      <p:sp>
        <p:nvSpPr>
          <p:cNvPr id="10" name="Content Placehold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
        <p:nvSpPr>
          <p:cNvPr id="12" name="Picture Placehold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a:normAutofit/>
          </a:bodyPr>
          <a:lstStyle>
            <a:lvl1pPr marL="0" indent="0" algn="r">
              <a:buNone/>
              <a:defRPr sz="2000"/>
            </a:lvl1pPr>
          </a:lstStyle>
          <a:p>
            <a:r>
              <a:rPr lang="en-US"/>
              <a:t>Click icon to add picture</a:t>
            </a:r>
          </a:p>
        </p:txBody>
      </p:sp>
    </p:spTree>
    <p:extLst>
      <p:ext uri="{BB962C8B-B14F-4D97-AF65-F5344CB8AC3E}">
        <p14:creationId xmlns:p14="http://schemas.microsoft.com/office/powerpoint/2010/main" val="3467008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06"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44.svg"/></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D96-BFFB-05BD-30ED-0352500CD058}"/>
              </a:ext>
            </a:extLst>
          </p:cNvPr>
          <p:cNvSpPr>
            <a:spLocks noGrp="1"/>
          </p:cNvSpPr>
          <p:nvPr>
            <p:ph type="title"/>
          </p:nvPr>
        </p:nvSpPr>
        <p:spPr>
          <a:xfrm>
            <a:off x="5092700" y="1440181"/>
            <a:ext cx="6944360" cy="3200400"/>
          </a:xfrm>
        </p:spPr>
        <p:txBody>
          <a:bodyPr/>
          <a:lstStyle/>
          <a:p>
            <a:r>
              <a:rPr lang="en-US"/>
              <a:t>System Analysis and project management</a:t>
            </a:r>
          </a:p>
        </p:txBody>
      </p:sp>
    </p:spTree>
    <p:extLst>
      <p:ext uri="{BB962C8B-B14F-4D97-AF65-F5344CB8AC3E}">
        <p14:creationId xmlns:p14="http://schemas.microsoft.com/office/powerpoint/2010/main" val="2945390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ECED9-3D31-C7EF-C4E5-0D218F611807}"/>
              </a:ext>
            </a:extLst>
          </p:cNvPr>
          <p:cNvSpPr>
            <a:spLocks noGrp="1"/>
          </p:cNvSpPr>
          <p:nvPr>
            <p:ph type="title"/>
          </p:nvPr>
        </p:nvSpPr>
        <p:spPr>
          <a:xfrm>
            <a:off x="909168" y="-4995"/>
            <a:ext cx="10354052" cy="1209765"/>
          </a:xfrm>
        </p:spPr>
        <p:txBody>
          <a:bodyPr/>
          <a:lstStyle/>
          <a:p>
            <a:r>
              <a:rPr lang="en-US"/>
              <a:t>System CONTEXT diagram</a:t>
            </a:r>
          </a:p>
        </p:txBody>
      </p:sp>
      <p:sp>
        <p:nvSpPr>
          <p:cNvPr id="4" name="Slide Number Placeholder 3">
            <a:extLst>
              <a:ext uri="{FF2B5EF4-FFF2-40B4-BE49-F238E27FC236}">
                <a16:creationId xmlns:a16="http://schemas.microsoft.com/office/drawing/2014/main" id="{BFE50FF3-CE3C-DDFB-B8EA-5BA1668A1068}"/>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10</a:t>
            </a:fld>
            <a:endParaRPr lang="en-US"/>
          </a:p>
        </p:txBody>
      </p:sp>
      <p:pic>
        <p:nvPicPr>
          <p:cNvPr id="5" name="Picture 4" descr="A diagram of a parking lot&#10;&#10;Description automatically generated">
            <a:extLst>
              <a:ext uri="{FF2B5EF4-FFF2-40B4-BE49-F238E27FC236}">
                <a16:creationId xmlns:a16="http://schemas.microsoft.com/office/drawing/2014/main" id="{2E472B6B-8144-E1A7-F3EC-4F79F39CD588}"/>
              </a:ext>
            </a:extLst>
          </p:cNvPr>
          <p:cNvPicPr>
            <a:picLocks noChangeAspect="1"/>
          </p:cNvPicPr>
          <p:nvPr/>
        </p:nvPicPr>
        <p:blipFill>
          <a:blip r:embed="rId3"/>
          <a:stretch>
            <a:fillRect/>
          </a:stretch>
        </p:blipFill>
        <p:spPr>
          <a:xfrm>
            <a:off x="1227667" y="908844"/>
            <a:ext cx="9428425" cy="5341936"/>
          </a:xfrm>
          <a:prstGeom prst="rect">
            <a:avLst/>
          </a:prstGeom>
        </p:spPr>
      </p:pic>
    </p:spTree>
    <p:extLst>
      <p:ext uri="{BB962C8B-B14F-4D97-AF65-F5344CB8AC3E}">
        <p14:creationId xmlns:p14="http://schemas.microsoft.com/office/powerpoint/2010/main" val="2323500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C02A6-835E-B6D5-9ACC-0650899B03D1}"/>
              </a:ext>
            </a:extLst>
          </p:cNvPr>
          <p:cNvSpPr>
            <a:spLocks noGrp="1"/>
          </p:cNvSpPr>
          <p:nvPr>
            <p:ph type="title"/>
          </p:nvPr>
        </p:nvSpPr>
        <p:spPr/>
        <p:txBody>
          <a:bodyPr/>
          <a:lstStyle/>
          <a:p>
            <a:r>
              <a:rPr lang="en-US"/>
              <a:t>SOFTWARE DESIGN</a:t>
            </a:r>
          </a:p>
        </p:txBody>
      </p:sp>
      <p:sp>
        <p:nvSpPr>
          <p:cNvPr id="4" name="Slide Number Placeholder 3">
            <a:extLst>
              <a:ext uri="{FF2B5EF4-FFF2-40B4-BE49-F238E27FC236}">
                <a16:creationId xmlns:a16="http://schemas.microsoft.com/office/drawing/2014/main" id="{586E3ACD-B42C-5530-7C1C-0818E3CFFCA8}"/>
              </a:ext>
            </a:extLst>
          </p:cNvPr>
          <p:cNvSpPr>
            <a:spLocks noGrp="1"/>
          </p:cNvSpPr>
          <p:nvPr>
            <p:ph type="sldNum" sz="quarter" idx="4"/>
          </p:nvPr>
        </p:nvSpPr>
        <p:spPr/>
        <p:txBody>
          <a:bodyPr/>
          <a:lstStyle/>
          <a:p>
            <a:fld id="{B5CEABB6-07DC-46E8-9B57-56EC44A396E5}" type="slidenum">
              <a:rPr lang="en-US" smtClean="0"/>
              <a:pPr/>
              <a:t>11</a:t>
            </a:fld>
            <a:endParaRPr lang="en-US"/>
          </a:p>
        </p:txBody>
      </p:sp>
      <p:pic>
        <p:nvPicPr>
          <p:cNvPr id="5" name="Picture 4" descr="A diagram of a cloud computing network&#10;&#10;Description automatically generated">
            <a:extLst>
              <a:ext uri="{FF2B5EF4-FFF2-40B4-BE49-F238E27FC236}">
                <a16:creationId xmlns:a16="http://schemas.microsoft.com/office/drawing/2014/main" id="{318ED202-E67F-AFF0-DA50-D09419A9A2BA}"/>
              </a:ext>
            </a:extLst>
          </p:cNvPr>
          <p:cNvPicPr>
            <a:picLocks noChangeAspect="1"/>
          </p:cNvPicPr>
          <p:nvPr/>
        </p:nvPicPr>
        <p:blipFill>
          <a:blip r:embed="rId2"/>
          <a:stretch>
            <a:fillRect/>
          </a:stretch>
        </p:blipFill>
        <p:spPr>
          <a:xfrm>
            <a:off x="1569846" y="1646448"/>
            <a:ext cx="8547652" cy="4273826"/>
          </a:xfrm>
          <a:prstGeom prst="rect">
            <a:avLst/>
          </a:prstGeom>
        </p:spPr>
      </p:pic>
    </p:spTree>
    <p:extLst>
      <p:ext uri="{BB962C8B-B14F-4D97-AF65-F5344CB8AC3E}">
        <p14:creationId xmlns:p14="http://schemas.microsoft.com/office/powerpoint/2010/main" val="4256422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53701-069E-59EC-FF29-91A37927FE27}"/>
              </a:ext>
            </a:extLst>
          </p:cNvPr>
          <p:cNvSpPr>
            <a:spLocks noGrp="1"/>
          </p:cNvSpPr>
          <p:nvPr>
            <p:ph type="title"/>
          </p:nvPr>
        </p:nvSpPr>
        <p:spPr/>
        <p:txBody>
          <a:bodyPr>
            <a:normAutofit/>
          </a:bodyPr>
          <a:lstStyle/>
          <a:p>
            <a:r>
              <a:rPr lang="en-US"/>
              <a:t>Process Modeling Diagram</a:t>
            </a:r>
          </a:p>
        </p:txBody>
      </p:sp>
      <p:sp>
        <p:nvSpPr>
          <p:cNvPr id="4" name="Slide Number Placeholder 3">
            <a:extLst>
              <a:ext uri="{FF2B5EF4-FFF2-40B4-BE49-F238E27FC236}">
                <a16:creationId xmlns:a16="http://schemas.microsoft.com/office/drawing/2014/main" id="{9EB0438F-BA51-3A21-4ADE-7EE7EFBEF994}"/>
              </a:ext>
            </a:extLst>
          </p:cNvPr>
          <p:cNvSpPr>
            <a:spLocks noGrp="1"/>
          </p:cNvSpPr>
          <p:nvPr>
            <p:ph type="sldNum" sz="quarter" idx="4"/>
          </p:nvPr>
        </p:nvSpPr>
        <p:spPr/>
        <p:txBody>
          <a:bodyPr/>
          <a:lstStyle/>
          <a:p>
            <a:fld id="{B5CEABB6-07DC-46E8-9B57-56EC44A396E5}" type="slidenum">
              <a:rPr lang="en-US" smtClean="0"/>
              <a:pPr/>
              <a:t>12</a:t>
            </a:fld>
            <a:endParaRPr lang="en-US"/>
          </a:p>
        </p:txBody>
      </p:sp>
      <p:pic>
        <p:nvPicPr>
          <p:cNvPr id="5" name="Picture 4" descr="A screenshot of a diagram&#10;&#10;Description automatically generated">
            <a:extLst>
              <a:ext uri="{FF2B5EF4-FFF2-40B4-BE49-F238E27FC236}">
                <a16:creationId xmlns:a16="http://schemas.microsoft.com/office/drawing/2014/main" id="{07FAFE52-9A69-4D1C-8218-B007F46605EC}"/>
              </a:ext>
            </a:extLst>
          </p:cNvPr>
          <p:cNvPicPr>
            <a:picLocks noChangeAspect="1"/>
          </p:cNvPicPr>
          <p:nvPr/>
        </p:nvPicPr>
        <p:blipFill>
          <a:blip r:embed="rId3"/>
          <a:stretch>
            <a:fillRect/>
          </a:stretch>
        </p:blipFill>
        <p:spPr>
          <a:xfrm>
            <a:off x="1234580" y="1781175"/>
            <a:ext cx="7064983" cy="4770120"/>
          </a:xfrm>
          <a:prstGeom prst="rect">
            <a:avLst/>
          </a:prstGeom>
        </p:spPr>
      </p:pic>
    </p:spTree>
    <p:extLst>
      <p:ext uri="{BB962C8B-B14F-4D97-AF65-F5344CB8AC3E}">
        <p14:creationId xmlns:p14="http://schemas.microsoft.com/office/powerpoint/2010/main" val="2718425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1F279-D00F-3DB7-3B40-E7A07C6BFAB5}"/>
              </a:ext>
            </a:extLst>
          </p:cNvPr>
          <p:cNvSpPr>
            <a:spLocks noGrp="1"/>
          </p:cNvSpPr>
          <p:nvPr>
            <p:ph type="title"/>
          </p:nvPr>
        </p:nvSpPr>
        <p:spPr/>
        <p:txBody>
          <a:bodyPr>
            <a:normAutofit/>
          </a:bodyPr>
          <a:lstStyle/>
          <a:p>
            <a:r>
              <a:rPr lang="en-US"/>
              <a:t>Sequence Diagram - </a:t>
            </a:r>
          </a:p>
        </p:txBody>
      </p:sp>
      <p:sp>
        <p:nvSpPr>
          <p:cNvPr id="4" name="Slide Number Placeholder 3">
            <a:extLst>
              <a:ext uri="{FF2B5EF4-FFF2-40B4-BE49-F238E27FC236}">
                <a16:creationId xmlns:a16="http://schemas.microsoft.com/office/drawing/2014/main" id="{EF721106-4657-0143-94AC-268C4D000EC5}"/>
              </a:ext>
            </a:extLst>
          </p:cNvPr>
          <p:cNvSpPr>
            <a:spLocks noGrp="1"/>
          </p:cNvSpPr>
          <p:nvPr>
            <p:ph type="sldNum" sz="quarter" idx="4"/>
          </p:nvPr>
        </p:nvSpPr>
        <p:spPr/>
        <p:txBody>
          <a:bodyPr/>
          <a:lstStyle/>
          <a:p>
            <a:fld id="{B5CEABB6-07DC-46E8-9B57-56EC44A396E5}" type="slidenum">
              <a:rPr lang="en-US" smtClean="0"/>
              <a:pPr/>
              <a:t>13</a:t>
            </a:fld>
            <a:endParaRPr lang="en-US"/>
          </a:p>
        </p:txBody>
      </p:sp>
      <p:pic>
        <p:nvPicPr>
          <p:cNvPr id="5" name="Picture 4" descr="A screenshot of a computer&#10;&#10;Description automatically generated">
            <a:extLst>
              <a:ext uri="{FF2B5EF4-FFF2-40B4-BE49-F238E27FC236}">
                <a16:creationId xmlns:a16="http://schemas.microsoft.com/office/drawing/2014/main" id="{609E5233-3E25-E08B-2BAC-0198AB5EC616}"/>
              </a:ext>
            </a:extLst>
          </p:cNvPr>
          <p:cNvPicPr>
            <a:picLocks noChangeAspect="1"/>
          </p:cNvPicPr>
          <p:nvPr/>
        </p:nvPicPr>
        <p:blipFill>
          <a:blip r:embed="rId3"/>
          <a:stretch>
            <a:fillRect/>
          </a:stretch>
        </p:blipFill>
        <p:spPr>
          <a:xfrm>
            <a:off x="4619050" y="1389289"/>
            <a:ext cx="4127812" cy="5151120"/>
          </a:xfrm>
          <a:prstGeom prst="rect">
            <a:avLst/>
          </a:prstGeom>
        </p:spPr>
      </p:pic>
    </p:spTree>
    <p:extLst>
      <p:ext uri="{BB962C8B-B14F-4D97-AF65-F5344CB8AC3E}">
        <p14:creationId xmlns:p14="http://schemas.microsoft.com/office/powerpoint/2010/main" val="45082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BF9BD-823C-BCEC-DDAF-0CAF0922E582}"/>
              </a:ext>
            </a:extLst>
          </p:cNvPr>
          <p:cNvSpPr>
            <a:spLocks noGrp="1"/>
          </p:cNvSpPr>
          <p:nvPr>
            <p:ph type="title"/>
          </p:nvPr>
        </p:nvSpPr>
        <p:spPr>
          <a:xfrm>
            <a:off x="914400" y="-1195329"/>
            <a:ext cx="5181600" cy="2376868"/>
          </a:xfrm>
        </p:spPr>
        <p:txBody>
          <a:bodyPr anchor="b">
            <a:normAutofit/>
          </a:bodyPr>
          <a:lstStyle/>
          <a:p>
            <a:r>
              <a:rPr lang="en-US"/>
              <a:t>Activity diagram</a:t>
            </a:r>
          </a:p>
        </p:txBody>
      </p:sp>
      <p:sp>
        <p:nvSpPr>
          <p:cNvPr id="4" name="Slide Number Placeholder 3">
            <a:extLst>
              <a:ext uri="{FF2B5EF4-FFF2-40B4-BE49-F238E27FC236}">
                <a16:creationId xmlns:a16="http://schemas.microsoft.com/office/drawing/2014/main" id="{BD02E733-037D-DB7C-E19C-45BE9085CA16}"/>
              </a:ext>
            </a:extLst>
          </p:cNvPr>
          <p:cNvSpPr>
            <a:spLocks noGrp="1"/>
          </p:cNvSpPr>
          <p:nvPr>
            <p:ph type="sldNum" sz="quarter" idx="4"/>
          </p:nvPr>
        </p:nvSpPr>
        <p:spPr>
          <a:xfrm>
            <a:off x="914400" y="6246254"/>
            <a:ext cx="631065" cy="296214"/>
          </a:xfrm>
        </p:spPr>
        <p:txBody>
          <a:bodyPr anchor="ctr">
            <a:normAutofit/>
          </a:bodyPr>
          <a:lstStyle/>
          <a:p>
            <a:pPr>
              <a:spcAft>
                <a:spcPts val="600"/>
              </a:spcAft>
            </a:pPr>
            <a:fld id="{B5CEABB6-07DC-46E8-9B57-56EC44A396E5}" type="slidenum">
              <a:rPr lang="en-US" smtClean="0"/>
              <a:pPr>
                <a:spcAft>
                  <a:spcPts val="600"/>
                </a:spcAft>
              </a:pPr>
              <a:t>14</a:t>
            </a:fld>
            <a:endParaRPr lang="en-US"/>
          </a:p>
        </p:txBody>
      </p:sp>
      <p:pic>
        <p:nvPicPr>
          <p:cNvPr id="3" name="Content Placeholder 2" descr="A diagram of a flowchart&#10;&#10;Description automatically generated">
            <a:extLst>
              <a:ext uri="{FF2B5EF4-FFF2-40B4-BE49-F238E27FC236}">
                <a16:creationId xmlns:a16="http://schemas.microsoft.com/office/drawing/2014/main" id="{E7445540-7B92-CBBC-7DE2-0EE7696F38C2}"/>
              </a:ext>
            </a:extLst>
          </p:cNvPr>
          <p:cNvPicPr>
            <a:picLocks noGrp="1" noChangeAspect="1"/>
          </p:cNvPicPr>
          <p:nvPr>
            <p:ph sz="quarter" idx="10"/>
          </p:nvPr>
        </p:nvPicPr>
        <p:blipFill>
          <a:blip r:embed="rId3"/>
          <a:srcRect t="712" r="160" b="-59"/>
          <a:stretch/>
        </p:blipFill>
        <p:spPr>
          <a:xfrm>
            <a:off x="1226245" y="1153462"/>
            <a:ext cx="6011497" cy="5388831"/>
          </a:xfrm>
        </p:spPr>
      </p:pic>
    </p:spTree>
    <p:extLst>
      <p:ext uri="{BB962C8B-B14F-4D97-AF65-F5344CB8AC3E}">
        <p14:creationId xmlns:p14="http://schemas.microsoft.com/office/powerpoint/2010/main" val="32554735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diagram of parking system&#10;&#10;Description automatically generated">
            <a:extLst>
              <a:ext uri="{FF2B5EF4-FFF2-40B4-BE49-F238E27FC236}">
                <a16:creationId xmlns:a16="http://schemas.microsoft.com/office/drawing/2014/main" id="{908888D2-4CA2-E2B4-9FD7-AEB3321EE5B6}"/>
              </a:ext>
            </a:extLst>
          </p:cNvPr>
          <p:cNvPicPr>
            <a:picLocks noGrp="1" noChangeAspect="1"/>
          </p:cNvPicPr>
          <p:nvPr>
            <p:ph sz="quarter" idx="10"/>
          </p:nvPr>
        </p:nvPicPr>
        <p:blipFill>
          <a:blip r:embed="rId3"/>
          <a:stretch>
            <a:fillRect/>
          </a:stretch>
        </p:blipFill>
        <p:spPr>
          <a:xfrm>
            <a:off x="546537" y="874255"/>
            <a:ext cx="9364758" cy="5282956"/>
          </a:xfrm>
        </p:spPr>
      </p:pic>
      <p:sp>
        <p:nvSpPr>
          <p:cNvPr id="2" name="Title 1">
            <a:extLst>
              <a:ext uri="{FF2B5EF4-FFF2-40B4-BE49-F238E27FC236}">
                <a16:creationId xmlns:a16="http://schemas.microsoft.com/office/drawing/2014/main" id="{7F13FC8D-D652-A240-41CF-F552D7F44436}"/>
              </a:ext>
            </a:extLst>
          </p:cNvPr>
          <p:cNvSpPr>
            <a:spLocks noGrp="1"/>
          </p:cNvSpPr>
          <p:nvPr>
            <p:ph type="title"/>
          </p:nvPr>
        </p:nvSpPr>
        <p:spPr>
          <a:xfrm>
            <a:off x="402430" y="-242094"/>
            <a:ext cx="7273637" cy="1646555"/>
          </a:xfrm>
        </p:spPr>
        <p:txBody>
          <a:bodyPr anchor="ctr">
            <a:normAutofit/>
          </a:bodyPr>
          <a:lstStyle/>
          <a:p>
            <a:r>
              <a:rPr lang="en-US"/>
              <a:t>Use-case diagram</a:t>
            </a:r>
          </a:p>
        </p:txBody>
      </p:sp>
      <p:sp>
        <p:nvSpPr>
          <p:cNvPr id="4" name="Slide Number Placeholder 3">
            <a:extLst>
              <a:ext uri="{FF2B5EF4-FFF2-40B4-BE49-F238E27FC236}">
                <a16:creationId xmlns:a16="http://schemas.microsoft.com/office/drawing/2014/main" id="{55F104C0-76A9-D3E9-531A-057BD2777316}"/>
              </a:ext>
            </a:extLst>
          </p:cNvPr>
          <p:cNvSpPr>
            <a:spLocks noGrp="1"/>
          </p:cNvSpPr>
          <p:nvPr>
            <p:ph type="sldNum" sz="quarter" idx="4"/>
          </p:nvPr>
        </p:nvSpPr>
        <p:spPr>
          <a:xfrm>
            <a:off x="914400" y="6246254"/>
            <a:ext cx="631065" cy="296214"/>
          </a:xfrm>
        </p:spPr>
        <p:txBody>
          <a:bodyPr anchor="ctr">
            <a:normAutofit/>
          </a:bodyPr>
          <a:lstStyle/>
          <a:p>
            <a:pPr>
              <a:spcAft>
                <a:spcPts val="600"/>
              </a:spcAft>
            </a:pPr>
            <a:fld id="{B5CEABB6-07DC-46E8-9B57-56EC44A396E5}" type="slidenum">
              <a:rPr lang="en-US" smtClean="0"/>
              <a:pPr>
                <a:spcAft>
                  <a:spcPts val="600"/>
                </a:spcAft>
              </a:pPr>
              <a:t>15</a:t>
            </a:fld>
            <a:endParaRPr lang="en-US"/>
          </a:p>
        </p:txBody>
      </p:sp>
    </p:spTree>
    <p:extLst>
      <p:ext uri="{BB962C8B-B14F-4D97-AF65-F5344CB8AC3E}">
        <p14:creationId xmlns:p14="http://schemas.microsoft.com/office/powerpoint/2010/main" val="1428286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1859-B278-3456-F31C-F2C8EB0C80F8}"/>
              </a:ext>
            </a:extLst>
          </p:cNvPr>
          <p:cNvSpPr>
            <a:spLocks noGrp="1"/>
          </p:cNvSpPr>
          <p:nvPr>
            <p:ph type="title"/>
          </p:nvPr>
        </p:nvSpPr>
        <p:spPr/>
        <p:txBody>
          <a:bodyPr>
            <a:normAutofit/>
          </a:bodyPr>
          <a:lstStyle/>
          <a:p>
            <a:r>
              <a:rPr lang="en-US"/>
              <a:t>Class Diagram:</a:t>
            </a:r>
          </a:p>
        </p:txBody>
      </p:sp>
      <p:pic>
        <p:nvPicPr>
          <p:cNvPr id="12" name="Content Placeholder 11" descr="A screenshot of a computer&#10;&#10;Description automatically generated">
            <a:extLst>
              <a:ext uri="{FF2B5EF4-FFF2-40B4-BE49-F238E27FC236}">
                <a16:creationId xmlns:a16="http://schemas.microsoft.com/office/drawing/2014/main" id="{AB05F31C-90A6-2BCC-1C23-814C2A91CDD0}"/>
              </a:ext>
            </a:extLst>
          </p:cNvPr>
          <p:cNvPicPr>
            <a:picLocks noGrp="1" noChangeAspect="1"/>
          </p:cNvPicPr>
          <p:nvPr>
            <p:ph sz="quarter" idx="10"/>
          </p:nvPr>
        </p:nvPicPr>
        <p:blipFill>
          <a:blip r:embed="rId3"/>
          <a:stretch>
            <a:fillRect/>
          </a:stretch>
        </p:blipFill>
        <p:spPr>
          <a:xfrm>
            <a:off x="4203830" y="1184049"/>
            <a:ext cx="4287061" cy="5451157"/>
          </a:xfrm>
        </p:spPr>
      </p:pic>
      <p:sp>
        <p:nvSpPr>
          <p:cNvPr id="4" name="Slide Number Placeholder 3">
            <a:extLst>
              <a:ext uri="{FF2B5EF4-FFF2-40B4-BE49-F238E27FC236}">
                <a16:creationId xmlns:a16="http://schemas.microsoft.com/office/drawing/2014/main" id="{014A1CA6-0A88-9CC7-EAA2-B1F7D1D614E1}"/>
              </a:ext>
            </a:extLst>
          </p:cNvPr>
          <p:cNvSpPr>
            <a:spLocks noGrp="1"/>
          </p:cNvSpPr>
          <p:nvPr>
            <p:ph type="sldNum" sz="quarter" idx="4"/>
          </p:nvPr>
        </p:nvSpPr>
        <p:spPr/>
        <p:txBody>
          <a:bodyPr/>
          <a:lstStyle/>
          <a:p>
            <a:fld id="{B5CEABB6-07DC-46E8-9B57-56EC44A396E5}" type="slidenum">
              <a:rPr lang="en-US" smtClean="0"/>
              <a:pPr/>
              <a:t>16</a:t>
            </a:fld>
            <a:endParaRPr lang="en-US"/>
          </a:p>
        </p:txBody>
      </p:sp>
    </p:spTree>
    <p:extLst>
      <p:ext uri="{BB962C8B-B14F-4D97-AF65-F5344CB8AC3E}">
        <p14:creationId xmlns:p14="http://schemas.microsoft.com/office/powerpoint/2010/main" val="333805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139A4-3C11-AE3D-B096-D84918D841AC}"/>
              </a:ext>
            </a:extLst>
          </p:cNvPr>
          <p:cNvSpPr>
            <a:spLocks noGrp="1"/>
          </p:cNvSpPr>
          <p:nvPr>
            <p:ph type="title"/>
          </p:nvPr>
        </p:nvSpPr>
        <p:spPr/>
        <p:txBody>
          <a:bodyPr/>
          <a:lstStyle/>
          <a:p>
            <a:endParaRPr lang="en-US"/>
          </a:p>
          <a:p>
            <a:r>
              <a:rPr lang="en-US"/>
              <a:t>Entity Relationship Diagram </a:t>
            </a:r>
          </a:p>
          <a:p>
            <a:endParaRPr lang="en-US"/>
          </a:p>
        </p:txBody>
      </p:sp>
      <p:pic>
        <p:nvPicPr>
          <p:cNvPr id="5" name="Content Placeholder 4" descr="A screenshot of a computer&#10;&#10;Description automatically generated">
            <a:extLst>
              <a:ext uri="{FF2B5EF4-FFF2-40B4-BE49-F238E27FC236}">
                <a16:creationId xmlns:a16="http://schemas.microsoft.com/office/drawing/2014/main" id="{D49B01F1-BCC6-886B-0E34-5E951C72A3B7}"/>
              </a:ext>
            </a:extLst>
          </p:cNvPr>
          <p:cNvPicPr>
            <a:picLocks noGrp="1" noChangeAspect="1"/>
          </p:cNvPicPr>
          <p:nvPr>
            <p:ph sz="quarter" idx="10"/>
          </p:nvPr>
        </p:nvPicPr>
        <p:blipFill>
          <a:blip r:embed="rId3"/>
          <a:stretch>
            <a:fillRect/>
          </a:stretch>
        </p:blipFill>
        <p:spPr>
          <a:xfrm>
            <a:off x="1457545" y="2011363"/>
            <a:ext cx="6187346" cy="4155757"/>
          </a:xfrm>
        </p:spPr>
      </p:pic>
      <p:sp>
        <p:nvSpPr>
          <p:cNvPr id="4" name="Slide Number Placeholder 3">
            <a:extLst>
              <a:ext uri="{FF2B5EF4-FFF2-40B4-BE49-F238E27FC236}">
                <a16:creationId xmlns:a16="http://schemas.microsoft.com/office/drawing/2014/main" id="{A2AB98CC-F6E6-5A70-9C20-6C1D396FEF91}"/>
              </a:ext>
            </a:extLst>
          </p:cNvPr>
          <p:cNvSpPr>
            <a:spLocks noGrp="1"/>
          </p:cNvSpPr>
          <p:nvPr>
            <p:ph type="sldNum" sz="quarter" idx="4"/>
          </p:nvPr>
        </p:nvSpPr>
        <p:spPr/>
        <p:txBody>
          <a:bodyPr/>
          <a:lstStyle/>
          <a:p>
            <a:fld id="{B5CEABB6-07DC-46E8-9B57-56EC44A396E5}" type="slidenum">
              <a:rPr lang="en-US" smtClean="0"/>
              <a:pPr/>
              <a:t>17</a:t>
            </a:fld>
            <a:endParaRPr lang="en-US"/>
          </a:p>
        </p:txBody>
      </p:sp>
    </p:spTree>
    <p:extLst>
      <p:ext uri="{BB962C8B-B14F-4D97-AF65-F5344CB8AC3E}">
        <p14:creationId xmlns:p14="http://schemas.microsoft.com/office/powerpoint/2010/main" val="2736787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B2F32-4958-56C0-1842-CFB22E8649A2}"/>
              </a:ext>
            </a:extLst>
          </p:cNvPr>
          <p:cNvSpPr>
            <a:spLocks noGrp="1"/>
          </p:cNvSpPr>
          <p:nvPr>
            <p:ph type="title"/>
          </p:nvPr>
        </p:nvSpPr>
        <p:spPr>
          <a:xfrm>
            <a:off x="914399" y="365125"/>
            <a:ext cx="7273637" cy="1646555"/>
          </a:xfrm>
        </p:spPr>
        <p:txBody>
          <a:bodyPr anchor="ctr">
            <a:normAutofit/>
          </a:bodyPr>
          <a:lstStyle/>
          <a:p>
            <a:r>
              <a:rPr lang="en-US"/>
              <a:t>DATA-FLOW Diagram </a:t>
            </a:r>
          </a:p>
        </p:txBody>
      </p:sp>
      <p:pic>
        <p:nvPicPr>
          <p:cNvPr id="5" name="Content Placeholder 4" descr="A diagram of a car rental system&#10;&#10;Description automatically generated">
            <a:extLst>
              <a:ext uri="{FF2B5EF4-FFF2-40B4-BE49-F238E27FC236}">
                <a16:creationId xmlns:a16="http://schemas.microsoft.com/office/drawing/2014/main" id="{6A2A136F-A218-F056-DD3F-9E4A4F6F1F96}"/>
              </a:ext>
            </a:extLst>
          </p:cNvPr>
          <p:cNvPicPr>
            <a:picLocks noGrp="1" noChangeAspect="1"/>
          </p:cNvPicPr>
          <p:nvPr>
            <p:ph sz="quarter" idx="10"/>
          </p:nvPr>
        </p:nvPicPr>
        <p:blipFill>
          <a:blip r:embed="rId3"/>
          <a:stretch>
            <a:fillRect/>
          </a:stretch>
        </p:blipFill>
        <p:spPr>
          <a:xfrm>
            <a:off x="918514" y="1549167"/>
            <a:ext cx="5878818" cy="4992707"/>
          </a:xfrm>
          <a:noFill/>
        </p:spPr>
      </p:pic>
      <p:sp>
        <p:nvSpPr>
          <p:cNvPr id="4" name="Slide Number Placeholder 3">
            <a:extLst>
              <a:ext uri="{FF2B5EF4-FFF2-40B4-BE49-F238E27FC236}">
                <a16:creationId xmlns:a16="http://schemas.microsoft.com/office/drawing/2014/main" id="{0DF54483-6598-7B8A-8AEA-77F9883494BE}"/>
              </a:ext>
            </a:extLst>
          </p:cNvPr>
          <p:cNvSpPr>
            <a:spLocks noGrp="1"/>
          </p:cNvSpPr>
          <p:nvPr>
            <p:ph type="sldNum" sz="quarter" idx="4"/>
          </p:nvPr>
        </p:nvSpPr>
        <p:spPr>
          <a:xfrm>
            <a:off x="914400" y="6246254"/>
            <a:ext cx="631065" cy="296214"/>
          </a:xfrm>
        </p:spPr>
        <p:txBody>
          <a:bodyPr anchor="ctr">
            <a:normAutofit/>
          </a:bodyPr>
          <a:lstStyle/>
          <a:p>
            <a:pPr>
              <a:spcAft>
                <a:spcPts val="600"/>
              </a:spcAft>
            </a:pPr>
            <a:fld id="{B5CEABB6-07DC-46E8-9B57-56EC44A396E5}" type="slidenum">
              <a:rPr lang="en-US" smtClean="0"/>
              <a:pPr>
                <a:spcAft>
                  <a:spcPts val="600"/>
                </a:spcAft>
              </a:pPr>
              <a:t>18</a:t>
            </a:fld>
            <a:endParaRPr lang="en-US"/>
          </a:p>
        </p:txBody>
      </p:sp>
    </p:spTree>
    <p:extLst>
      <p:ext uri="{BB962C8B-B14F-4D97-AF65-F5344CB8AC3E}">
        <p14:creationId xmlns:p14="http://schemas.microsoft.com/office/powerpoint/2010/main" val="355135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BDBED-EBEE-A64C-8FE6-BDC90AAC78F9}"/>
              </a:ext>
            </a:extLst>
          </p:cNvPr>
          <p:cNvSpPr>
            <a:spLocks noGrp="1"/>
          </p:cNvSpPr>
          <p:nvPr>
            <p:ph type="title"/>
          </p:nvPr>
        </p:nvSpPr>
        <p:spPr/>
        <p:txBody>
          <a:bodyPr/>
          <a:lstStyle/>
          <a:p>
            <a:r>
              <a:rPr lang="en-US"/>
              <a:t>Database design</a:t>
            </a:r>
          </a:p>
        </p:txBody>
      </p:sp>
      <p:pic>
        <p:nvPicPr>
          <p:cNvPr id="6" name="Content Placeholder 5">
            <a:extLst>
              <a:ext uri="{FF2B5EF4-FFF2-40B4-BE49-F238E27FC236}">
                <a16:creationId xmlns:a16="http://schemas.microsoft.com/office/drawing/2014/main" id="{27190D19-6BFC-B2BE-C99B-A8BD6457CDFE}"/>
              </a:ext>
            </a:extLst>
          </p:cNvPr>
          <p:cNvPicPr>
            <a:picLocks noGrp="1" noChangeAspect="1"/>
          </p:cNvPicPr>
          <p:nvPr>
            <p:ph sz="quarter" idx="10"/>
          </p:nvPr>
        </p:nvPicPr>
        <p:blipFill>
          <a:blip r:embed="rId3"/>
          <a:stretch>
            <a:fillRect/>
          </a:stretch>
        </p:blipFill>
        <p:spPr>
          <a:xfrm>
            <a:off x="4430612" y="1188578"/>
            <a:ext cx="3091020" cy="5641172"/>
          </a:xfrm>
        </p:spPr>
      </p:pic>
      <p:sp>
        <p:nvSpPr>
          <p:cNvPr id="4" name="Slide Number Placeholder 3">
            <a:extLst>
              <a:ext uri="{FF2B5EF4-FFF2-40B4-BE49-F238E27FC236}">
                <a16:creationId xmlns:a16="http://schemas.microsoft.com/office/drawing/2014/main" id="{EA1DF88A-E7CD-CFA2-7AC5-857A8403308F}"/>
              </a:ext>
            </a:extLst>
          </p:cNvPr>
          <p:cNvSpPr>
            <a:spLocks noGrp="1"/>
          </p:cNvSpPr>
          <p:nvPr>
            <p:ph type="sldNum" sz="quarter" idx="4"/>
          </p:nvPr>
        </p:nvSpPr>
        <p:spPr/>
        <p:txBody>
          <a:bodyPr/>
          <a:lstStyle/>
          <a:p>
            <a:fld id="{B5CEABB6-07DC-46E8-9B57-56EC44A396E5}" type="slidenum">
              <a:rPr lang="en-US" smtClean="0"/>
              <a:pPr/>
              <a:t>19</a:t>
            </a:fld>
            <a:endParaRPr lang="en-US"/>
          </a:p>
        </p:txBody>
      </p:sp>
    </p:spTree>
    <p:extLst>
      <p:ext uri="{BB962C8B-B14F-4D97-AF65-F5344CB8AC3E}">
        <p14:creationId xmlns:p14="http://schemas.microsoft.com/office/powerpoint/2010/main" val="306663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74D05E-8A36-8D9F-519E-DB514A69D886}"/>
              </a:ext>
            </a:extLst>
          </p:cNvPr>
          <p:cNvSpPr>
            <a:spLocks noGrp="1"/>
          </p:cNvSpPr>
          <p:nvPr>
            <p:ph type="title"/>
          </p:nvPr>
        </p:nvSpPr>
        <p:spPr>
          <a:xfrm>
            <a:off x="740229" y="-1186696"/>
            <a:ext cx="5181600" cy="2376868"/>
          </a:xfrm>
        </p:spPr>
        <p:txBody>
          <a:bodyPr>
            <a:normAutofit/>
          </a:bodyPr>
          <a:lstStyle/>
          <a:p>
            <a:r>
              <a:rPr lang="en-US" sz="4000"/>
              <a:t>Tables of contents</a:t>
            </a:r>
          </a:p>
        </p:txBody>
      </p:sp>
      <p:sp>
        <p:nvSpPr>
          <p:cNvPr id="4" name="Content Placeholder 3">
            <a:extLst>
              <a:ext uri="{FF2B5EF4-FFF2-40B4-BE49-F238E27FC236}">
                <a16:creationId xmlns:a16="http://schemas.microsoft.com/office/drawing/2014/main" id="{B20C1E08-E337-110E-DB8E-41BA4A3341A1}"/>
              </a:ext>
            </a:extLst>
          </p:cNvPr>
          <p:cNvSpPr>
            <a:spLocks noGrp="1"/>
          </p:cNvSpPr>
          <p:nvPr>
            <p:ph sz="quarter" idx="10"/>
          </p:nvPr>
        </p:nvSpPr>
        <p:spPr>
          <a:xfrm>
            <a:off x="914400" y="2844800"/>
            <a:ext cx="5181600" cy="3128963"/>
          </a:xfrm>
        </p:spPr>
        <p:txBody>
          <a:bodyPr vert="horz" lIns="91440" tIns="45720" rIns="91440" bIns="45720" rtlCol="0" anchor="t">
            <a:normAutofit/>
          </a:bodyPr>
          <a:lstStyle/>
          <a:p>
            <a:endParaRPr lang="en-US" sz="2800"/>
          </a:p>
          <a:p>
            <a:endParaRPr lang="en-US" sz="2800"/>
          </a:p>
        </p:txBody>
      </p:sp>
      <p:sp>
        <p:nvSpPr>
          <p:cNvPr id="5" name="TextBox 4">
            <a:extLst>
              <a:ext uri="{FF2B5EF4-FFF2-40B4-BE49-F238E27FC236}">
                <a16:creationId xmlns:a16="http://schemas.microsoft.com/office/drawing/2014/main" id="{4C55CA1C-D559-76A8-8F9E-31E481C3D54A}"/>
              </a:ext>
            </a:extLst>
          </p:cNvPr>
          <p:cNvSpPr txBox="1"/>
          <p:nvPr/>
        </p:nvSpPr>
        <p:spPr>
          <a:xfrm>
            <a:off x="914400" y="1185472"/>
            <a:ext cx="6389914"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AutoNum type="arabicPeriod"/>
            </a:pPr>
            <a:r>
              <a:rPr lang="en-US">
                <a:latin typeface="Aptos"/>
              </a:rPr>
              <a:t>Problem Statement</a:t>
            </a:r>
          </a:p>
          <a:p>
            <a:pPr marL="228600" indent="-228600">
              <a:buAutoNum type="arabicPeriod"/>
            </a:pPr>
            <a:r>
              <a:rPr lang="en-US">
                <a:latin typeface="Aptos"/>
              </a:rPr>
              <a:t>Objective </a:t>
            </a:r>
          </a:p>
          <a:p>
            <a:pPr marL="228600" indent="-228600">
              <a:buAutoNum type="arabicPeriod"/>
            </a:pPr>
            <a:r>
              <a:rPr lang="en-US">
                <a:latin typeface="Aptos"/>
              </a:rPr>
              <a:t>Scope </a:t>
            </a:r>
            <a:endParaRPr lang="en-US"/>
          </a:p>
          <a:p>
            <a:pPr marL="228600" indent="-228600">
              <a:buAutoNum type="arabicPeriod"/>
            </a:pPr>
            <a:r>
              <a:rPr lang="en-US">
                <a:latin typeface="Aptos"/>
              </a:rPr>
              <a:t>Key Features of the Platform</a:t>
            </a:r>
          </a:p>
          <a:p>
            <a:pPr marL="228600" indent="-228600">
              <a:buAutoNum type="arabicPeriod"/>
            </a:pPr>
            <a:r>
              <a:rPr lang="en-US">
                <a:latin typeface="Aptos"/>
              </a:rPr>
              <a:t>Prospective Features</a:t>
            </a:r>
          </a:p>
          <a:p>
            <a:pPr marL="228600" indent="-228600">
              <a:buAutoNum type="arabicPeriod"/>
            </a:pPr>
            <a:r>
              <a:rPr lang="en-US">
                <a:latin typeface="Aptos"/>
              </a:rPr>
              <a:t> Work Break-Down Structure</a:t>
            </a:r>
          </a:p>
          <a:p>
            <a:pPr marL="228600" indent="-228600">
              <a:buAutoNum type="arabicPeriod"/>
            </a:pPr>
            <a:r>
              <a:rPr lang="en-US">
                <a:latin typeface="Aptos"/>
              </a:rPr>
              <a:t> System Context Diagram</a:t>
            </a:r>
          </a:p>
          <a:p>
            <a:pPr marL="228600" indent="-228600">
              <a:buAutoNum type="arabicPeriod"/>
            </a:pPr>
            <a:r>
              <a:rPr lang="en-US">
                <a:latin typeface="Aptos"/>
              </a:rPr>
              <a:t> Software Design</a:t>
            </a:r>
          </a:p>
          <a:p>
            <a:pPr marL="228600" indent="-228600">
              <a:buAutoNum type="arabicPeriod"/>
            </a:pPr>
            <a:r>
              <a:rPr lang="en-US">
                <a:latin typeface="Aptos"/>
              </a:rPr>
              <a:t> Process Modelling Diagram</a:t>
            </a:r>
          </a:p>
          <a:p>
            <a:pPr marL="228600" indent="-228600">
              <a:buAutoNum type="arabicPeriod"/>
            </a:pPr>
            <a:r>
              <a:rPr lang="en-US">
                <a:latin typeface="Aptos"/>
              </a:rPr>
              <a:t> Sequence Diagram</a:t>
            </a:r>
          </a:p>
          <a:p>
            <a:pPr marL="228600" indent="-228600">
              <a:buAutoNum type="arabicPeriod"/>
            </a:pPr>
            <a:r>
              <a:rPr lang="en-US">
                <a:latin typeface="Aptos"/>
              </a:rPr>
              <a:t>Activity Diagram </a:t>
            </a:r>
          </a:p>
          <a:p>
            <a:pPr marL="228600" indent="-228600">
              <a:buAutoNum type="arabicPeriod"/>
            </a:pPr>
            <a:r>
              <a:rPr lang="en-US">
                <a:latin typeface="Aptos"/>
              </a:rPr>
              <a:t>Use-Case Diagram</a:t>
            </a:r>
            <a:endParaRPr lang="en-US"/>
          </a:p>
          <a:p>
            <a:pPr marL="228600" indent="-228600">
              <a:buAutoNum type="arabicPeriod"/>
            </a:pPr>
            <a:r>
              <a:rPr lang="en-US">
                <a:latin typeface="Aptos"/>
              </a:rPr>
              <a:t>Class Diagram</a:t>
            </a:r>
          </a:p>
          <a:p>
            <a:pPr marL="228600" indent="-228600">
              <a:buAutoNum type="arabicPeriod"/>
            </a:pPr>
            <a:r>
              <a:rPr lang="en-US">
                <a:latin typeface="Aptos"/>
              </a:rPr>
              <a:t>Entity Relationship Diagram</a:t>
            </a:r>
          </a:p>
          <a:p>
            <a:pPr marL="228600" indent="-228600">
              <a:buAutoNum type="arabicPeriod"/>
            </a:pPr>
            <a:r>
              <a:rPr lang="en-US">
                <a:latin typeface="Aptos"/>
              </a:rPr>
              <a:t>Data Flow Diagram</a:t>
            </a:r>
          </a:p>
          <a:p>
            <a:pPr marL="228600" indent="-228600">
              <a:buAutoNum type="arabicPeriod"/>
            </a:pPr>
            <a:r>
              <a:rPr lang="en-US">
                <a:latin typeface="Aptos"/>
              </a:rPr>
              <a:t> Database Design</a:t>
            </a:r>
          </a:p>
          <a:p>
            <a:pPr marL="228600" indent="-228600">
              <a:buAutoNum type="arabicPeriod"/>
            </a:pPr>
            <a:r>
              <a:rPr lang="en-US">
                <a:latin typeface="Aptos"/>
              </a:rPr>
              <a:t>Interface Design</a:t>
            </a:r>
          </a:p>
        </p:txBody>
      </p:sp>
    </p:spTree>
    <p:extLst>
      <p:ext uri="{BB962C8B-B14F-4D97-AF65-F5344CB8AC3E}">
        <p14:creationId xmlns:p14="http://schemas.microsoft.com/office/powerpoint/2010/main" val="542059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7DFDC-D695-3DD8-26D1-316BA970089C}"/>
              </a:ext>
            </a:extLst>
          </p:cNvPr>
          <p:cNvSpPr>
            <a:spLocks noGrp="1"/>
          </p:cNvSpPr>
          <p:nvPr>
            <p:ph type="title"/>
          </p:nvPr>
        </p:nvSpPr>
        <p:spPr/>
        <p:txBody>
          <a:bodyPr>
            <a:normAutofit/>
          </a:bodyPr>
          <a:lstStyle/>
          <a:p>
            <a:r>
              <a:rPr lang="en-US"/>
              <a:t>Interface design: </a:t>
            </a:r>
          </a:p>
        </p:txBody>
      </p:sp>
      <p:pic>
        <p:nvPicPr>
          <p:cNvPr id="5" name="Content Placeholder 4" descr="A screenshot of a computer&#10;&#10;Description automatically generated">
            <a:extLst>
              <a:ext uri="{FF2B5EF4-FFF2-40B4-BE49-F238E27FC236}">
                <a16:creationId xmlns:a16="http://schemas.microsoft.com/office/drawing/2014/main" id="{39BCD1BD-1243-D977-17EC-7402B8DB32FB}"/>
              </a:ext>
            </a:extLst>
          </p:cNvPr>
          <p:cNvPicPr>
            <a:picLocks noGrp="1" noChangeAspect="1"/>
          </p:cNvPicPr>
          <p:nvPr>
            <p:ph sz="quarter" idx="10"/>
          </p:nvPr>
        </p:nvPicPr>
        <p:blipFill>
          <a:blip r:embed="rId2"/>
          <a:stretch>
            <a:fillRect/>
          </a:stretch>
        </p:blipFill>
        <p:spPr>
          <a:xfrm>
            <a:off x="1543841" y="2358938"/>
            <a:ext cx="7621980" cy="3198111"/>
          </a:xfrm>
        </p:spPr>
      </p:pic>
      <p:sp>
        <p:nvSpPr>
          <p:cNvPr id="4" name="Slide Number Placeholder 3">
            <a:extLst>
              <a:ext uri="{FF2B5EF4-FFF2-40B4-BE49-F238E27FC236}">
                <a16:creationId xmlns:a16="http://schemas.microsoft.com/office/drawing/2014/main" id="{44615594-D43D-3746-0F80-8B66C712EBE7}"/>
              </a:ext>
            </a:extLst>
          </p:cNvPr>
          <p:cNvSpPr>
            <a:spLocks noGrp="1"/>
          </p:cNvSpPr>
          <p:nvPr>
            <p:ph type="sldNum" sz="quarter" idx="4"/>
          </p:nvPr>
        </p:nvSpPr>
        <p:spPr/>
        <p:txBody>
          <a:bodyPr/>
          <a:lstStyle/>
          <a:p>
            <a:fld id="{B5CEABB6-07DC-46E8-9B57-56EC44A396E5}" type="slidenum">
              <a:rPr lang="en-US" smtClean="0"/>
              <a:pPr/>
              <a:t>20</a:t>
            </a:fld>
            <a:endParaRPr lang="en-US"/>
          </a:p>
        </p:txBody>
      </p:sp>
    </p:spTree>
    <p:extLst>
      <p:ext uri="{BB962C8B-B14F-4D97-AF65-F5344CB8AC3E}">
        <p14:creationId xmlns:p14="http://schemas.microsoft.com/office/powerpoint/2010/main" val="16165020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757F-265E-B22C-471E-1F67908C20CC}"/>
              </a:ext>
            </a:extLst>
          </p:cNvPr>
          <p:cNvSpPr>
            <a:spLocks noGrp="1"/>
          </p:cNvSpPr>
          <p:nvPr>
            <p:ph type="title"/>
          </p:nvPr>
        </p:nvSpPr>
        <p:spPr>
          <a:xfrm>
            <a:off x="914399" y="680811"/>
            <a:ext cx="7273637" cy="1646555"/>
          </a:xfrm>
        </p:spPr>
        <p:txBody>
          <a:bodyPr/>
          <a:lstStyle/>
          <a:p>
            <a:r>
              <a:rPr lang="en-US"/>
              <a:t>Interface design: </a:t>
            </a:r>
          </a:p>
          <a:p>
            <a:endParaRPr lang="en-US"/>
          </a:p>
        </p:txBody>
      </p:sp>
      <p:pic>
        <p:nvPicPr>
          <p:cNvPr id="5" name="Content Placeholder 4" descr="A screenshot of a website&#10;&#10;Description automatically generated">
            <a:extLst>
              <a:ext uri="{FF2B5EF4-FFF2-40B4-BE49-F238E27FC236}">
                <a16:creationId xmlns:a16="http://schemas.microsoft.com/office/drawing/2014/main" id="{DE96D678-F83C-12A6-A1E9-F0243B8AE15D}"/>
              </a:ext>
            </a:extLst>
          </p:cNvPr>
          <p:cNvPicPr>
            <a:picLocks noGrp="1" noChangeAspect="1"/>
          </p:cNvPicPr>
          <p:nvPr>
            <p:ph sz="quarter" idx="10"/>
          </p:nvPr>
        </p:nvPicPr>
        <p:blipFill>
          <a:blip r:embed="rId2"/>
          <a:stretch>
            <a:fillRect/>
          </a:stretch>
        </p:blipFill>
        <p:spPr>
          <a:xfrm>
            <a:off x="457201" y="2328728"/>
            <a:ext cx="9733808" cy="2791683"/>
          </a:xfrm>
        </p:spPr>
      </p:pic>
      <p:sp>
        <p:nvSpPr>
          <p:cNvPr id="4" name="Slide Number Placeholder 3">
            <a:extLst>
              <a:ext uri="{FF2B5EF4-FFF2-40B4-BE49-F238E27FC236}">
                <a16:creationId xmlns:a16="http://schemas.microsoft.com/office/drawing/2014/main" id="{1DADAB0E-271E-B9A9-49B9-CCF61ADAAD6C}"/>
              </a:ext>
            </a:extLst>
          </p:cNvPr>
          <p:cNvSpPr>
            <a:spLocks noGrp="1"/>
          </p:cNvSpPr>
          <p:nvPr>
            <p:ph type="sldNum" sz="quarter" idx="4"/>
          </p:nvPr>
        </p:nvSpPr>
        <p:spPr/>
        <p:txBody>
          <a:bodyPr/>
          <a:lstStyle/>
          <a:p>
            <a:fld id="{B5CEABB6-07DC-46E8-9B57-56EC44A396E5}" type="slidenum">
              <a:rPr lang="en-US" smtClean="0"/>
              <a:pPr/>
              <a:t>21</a:t>
            </a:fld>
            <a:endParaRPr lang="en-US"/>
          </a:p>
        </p:txBody>
      </p:sp>
    </p:spTree>
    <p:extLst>
      <p:ext uri="{BB962C8B-B14F-4D97-AF65-F5344CB8AC3E}">
        <p14:creationId xmlns:p14="http://schemas.microsoft.com/office/powerpoint/2010/main" val="3772259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7B52831-0916-294C-0ACB-9774B9805D9B}"/>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151" r="18577"/>
          <a:stretch/>
        </p:blipFill>
        <p:spPr>
          <a:xfrm flipH="1">
            <a:off x="0" y="0"/>
            <a:ext cx="5181600" cy="6858000"/>
          </a:xfrm>
          <a:prstGeom prst="rect">
            <a:avLst/>
          </a:prstGeom>
        </p:spPr>
      </p:pic>
      <p:sp>
        <p:nvSpPr>
          <p:cNvPr id="7" name="Title 6">
            <a:extLst>
              <a:ext uri="{FF2B5EF4-FFF2-40B4-BE49-F238E27FC236}">
                <a16:creationId xmlns:a16="http://schemas.microsoft.com/office/drawing/2014/main" id="{E82E216E-9EE0-9D3F-D692-083F575A3D04}"/>
              </a:ext>
            </a:extLst>
          </p:cNvPr>
          <p:cNvSpPr>
            <a:spLocks noGrp="1"/>
          </p:cNvSpPr>
          <p:nvPr>
            <p:ph type="title"/>
          </p:nvPr>
        </p:nvSpPr>
        <p:spPr>
          <a:xfrm>
            <a:off x="6091515" y="374090"/>
            <a:ext cx="5057104" cy="3624984"/>
          </a:xfrm>
        </p:spPr>
        <p:txBody>
          <a:bodyPr/>
          <a:lstStyle/>
          <a:p>
            <a:r>
              <a:rPr lang="en-US"/>
              <a:t>Thank you</a:t>
            </a:r>
          </a:p>
        </p:txBody>
      </p:sp>
      <p:sp>
        <p:nvSpPr>
          <p:cNvPr id="10" name="Content Placeholder 9">
            <a:extLst>
              <a:ext uri="{FF2B5EF4-FFF2-40B4-BE49-F238E27FC236}">
                <a16:creationId xmlns:a16="http://schemas.microsoft.com/office/drawing/2014/main" id="{1F398FDD-E639-CF6A-B875-443655F2B31B}"/>
              </a:ext>
            </a:extLst>
          </p:cNvPr>
          <p:cNvSpPr>
            <a:spLocks noGrp="1"/>
          </p:cNvSpPr>
          <p:nvPr>
            <p:ph idx="1"/>
          </p:nvPr>
        </p:nvSpPr>
        <p:spPr>
          <a:xfrm>
            <a:off x="9226600" y="3955275"/>
            <a:ext cx="5057103" cy="2519363"/>
          </a:xfrm>
        </p:spPr>
        <p:txBody>
          <a:bodyPr vert="horz" lIns="91440" tIns="45720" rIns="91440" bIns="45720" rtlCol="0" anchor="t">
            <a:normAutofit/>
          </a:bodyPr>
          <a:lstStyle/>
          <a:p>
            <a:endParaRPr lang="en-US" dirty="0"/>
          </a:p>
        </p:txBody>
      </p:sp>
    </p:spTree>
    <p:extLst>
      <p:ext uri="{BB962C8B-B14F-4D97-AF65-F5344CB8AC3E}">
        <p14:creationId xmlns:p14="http://schemas.microsoft.com/office/powerpoint/2010/main" val="769932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6FD5F-786B-1974-5F47-94CA02CFA6E5}"/>
              </a:ext>
            </a:extLst>
          </p:cNvPr>
          <p:cNvSpPr>
            <a:spLocks noGrp="1"/>
          </p:cNvSpPr>
          <p:nvPr>
            <p:ph type="title"/>
          </p:nvPr>
        </p:nvSpPr>
        <p:spPr>
          <a:xfrm>
            <a:off x="914398" y="365125"/>
            <a:ext cx="10439401" cy="1617017"/>
          </a:xfrm>
        </p:spPr>
        <p:txBody>
          <a:bodyPr anchor="ctr">
            <a:normAutofit/>
          </a:bodyPr>
          <a:lstStyle/>
          <a:p>
            <a:r>
              <a:rPr lang="en-US" sz="4800"/>
              <a:t>PROBLEM STATEMENT</a:t>
            </a:r>
            <a:r>
              <a:rPr lang="en-US"/>
              <a:t> </a:t>
            </a:r>
          </a:p>
        </p:txBody>
      </p:sp>
      <p:pic>
        <p:nvPicPr>
          <p:cNvPr id="7" name="Picture Placeholder 6" descr="A car and a parking sign&#10;&#10;Description automatically generated">
            <a:extLst>
              <a:ext uri="{FF2B5EF4-FFF2-40B4-BE49-F238E27FC236}">
                <a16:creationId xmlns:a16="http://schemas.microsoft.com/office/drawing/2014/main" id="{EEAB0794-6A3E-19F4-1B3D-EAD8C6C8F821}"/>
              </a:ext>
            </a:extLst>
          </p:cNvPr>
          <p:cNvPicPr>
            <a:picLocks noGrp="1" noChangeAspect="1"/>
          </p:cNvPicPr>
          <p:nvPr>
            <p:ph sz="quarter" idx="10"/>
          </p:nvPr>
        </p:nvPicPr>
        <p:blipFill>
          <a:blip r:embed="rId3"/>
          <a:stretch/>
        </p:blipFill>
        <p:spPr>
          <a:xfrm>
            <a:off x="423619" y="1989265"/>
            <a:ext cx="3994636" cy="3774403"/>
          </a:xfrm>
          <a:noFill/>
        </p:spPr>
      </p:pic>
      <p:sp>
        <p:nvSpPr>
          <p:cNvPr id="15" name="Content Placeholder 3">
            <a:extLst>
              <a:ext uri="{FF2B5EF4-FFF2-40B4-BE49-F238E27FC236}">
                <a16:creationId xmlns:a16="http://schemas.microsoft.com/office/drawing/2014/main" id="{70C53790-441D-78E3-2D0D-47FF40A2E996}"/>
              </a:ext>
            </a:extLst>
          </p:cNvPr>
          <p:cNvSpPr>
            <a:spLocks noGrp="1"/>
          </p:cNvSpPr>
          <p:nvPr>
            <p:ph sz="quarter" idx="11"/>
          </p:nvPr>
        </p:nvSpPr>
        <p:spPr>
          <a:xfrm>
            <a:off x="4602310" y="2018120"/>
            <a:ext cx="6751489" cy="3747180"/>
          </a:xfrm>
        </p:spPr>
        <p:txBody>
          <a:bodyPr vert="horz" lIns="91440" tIns="45720" rIns="91440" bIns="45720" rtlCol="0" anchor="t">
            <a:normAutofit/>
          </a:bodyPr>
          <a:lstStyle/>
          <a:p>
            <a:pPr marL="0" indent="0">
              <a:buNone/>
            </a:pPr>
            <a:r>
              <a:rPr lang="en-US" sz="2400">
                <a:ea typeface="+mn-lt"/>
                <a:cs typeface="+mn-lt"/>
              </a:rPr>
              <a:t>Difficulty in finding parking spaces causes inconvenience and traffic congestion, while property owners struggle to monetize surplus parking.</a:t>
            </a:r>
          </a:p>
          <a:p>
            <a:pPr marL="0" indent="0">
              <a:buNone/>
            </a:pPr>
            <a:br>
              <a:rPr lang="en-US" sz="2400">
                <a:ea typeface="+mn-lt"/>
                <a:cs typeface="+mn-lt"/>
              </a:rPr>
            </a:br>
            <a:br>
              <a:rPr lang="en-US" sz="2400">
                <a:ea typeface="+mn-lt"/>
                <a:cs typeface="+mn-lt"/>
              </a:rPr>
            </a:br>
            <a:r>
              <a:rPr lang="en-US" sz="2400">
                <a:ea typeface="+mn-lt"/>
                <a:cs typeface="+mn-lt"/>
              </a:rPr>
              <a:t>A solution is needed to improve parking space discovery and maximize revenue from unused spots.</a:t>
            </a:r>
            <a:endParaRPr lang="en-US" sz="2400"/>
          </a:p>
        </p:txBody>
      </p:sp>
      <p:sp>
        <p:nvSpPr>
          <p:cNvPr id="16" name="Slide Number Placeholder 4">
            <a:extLst>
              <a:ext uri="{FF2B5EF4-FFF2-40B4-BE49-F238E27FC236}">
                <a16:creationId xmlns:a16="http://schemas.microsoft.com/office/drawing/2014/main" id="{3B66BF11-5B6D-74AE-D5D9-AD1DEF1E72A7}"/>
              </a:ext>
            </a:extLst>
          </p:cNvPr>
          <p:cNvSpPr>
            <a:spLocks noGrp="1"/>
          </p:cNvSpPr>
          <p:nvPr>
            <p:ph type="sldNum" sz="quarter" idx="4"/>
          </p:nvPr>
        </p:nvSpPr>
        <p:spPr>
          <a:xfrm>
            <a:off x="914400" y="6246254"/>
            <a:ext cx="631065" cy="296214"/>
          </a:xfrm>
        </p:spPr>
        <p:txBody>
          <a:bodyPr/>
          <a:lstStyle/>
          <a:p>
            <a:pPr>
              <a:spcAft>
                <a:spcPts val="600"/>
              </a:spcAft>
            </a:pPr>
            <a:fld id="{B5CEABB6-07DC-46E8-9B57-56EC44A396E5}" type="slidenum">
              <a:rPr lang="en-US" smtClean="0"/>
              <a:pPr>
                <a:spcAft>
                  <a:spcPts val="600"/>
                </a:spcAft>
              </a:pPr>
              <a:t>3</a:t>
            </a:fld>
            <a:endParaRPr lang="en-US"/>
          </a:p>
        </p:txBody>
      </p:sp>
    </p:spTree>
    <p:extLst>
      <p:ext uri="{BB962C8B-B14F-4D97-AF65-F5344CB8AC3E}">
        <p14:creationId xmlns:p14="http://schemas.microsoft.com/office/powerpoint/2010/main" val="4293742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DD59383-E6CD-CF57-B9CF-5820B1CECE61}"/>
              </a:ext>
            </a:extLst>
          </p:cNvPr>
          <p:cNvSpPr>
            <a:spLocks noGrp="1"/>
          </p:cNvSpPr>
          <p:nvPr>
            <p:ph type="title"/>
          </p:nvPr>
        </p:nvSpPr>
        <p:spPr>
          <a:xfrm>
            <a:off x="355944" y="-988646"/>
            <a:ext cx="4805997" cy="2689629"/>
          </a:xfrm>
        </p:spPr>
        <p:txBody>
          <a:bodyPr/>
          <a:lstStyle/>
          <a:p>
            <a:r>
              <a:rPr lang="en-US"/>
              <a:t>OBJECTIVE </a:t>
            </a:r>
          </a:p>
        </p:txBody>
      </p:sp>
      <p:sp>
        <p:nvSpPr>
          <p:cNvPr id="8" name="Content Placeholder 7">
            <a:extLst>
              <a:ext uri="{FF2B5EF4-FFF2-40B4-BE49-F238E27FC236}">
                <a16:creationId xmlns:a16="http://schemas.microsoft.com/office/drawing/2014/main" id="{8B672BC8-D7EC-066C-9025-5F29713D8495}"/>
              </a:ext>
            </a:extLst>
          </p:cNvPr>
          <p:cNvSpPr>
            <a:spLocks noGrp="1"/>
          </p:cNvSpPr>
          <p:nvPr>
            <p:ph sz="quarter" idx="10"/>
          </p:nvPr>
        </p:nvSpPr>
        <p:spPr>
          <a:xfrm>
            <a:off x="530906" y="2050276"/>
            <a:ext cx="6994025" cy="2661878"/>
          </a:xfrm>
        </p:spPr>
        <p:txBody>
          <a:bodyPr vert="horz" lIns="91440" tIns="45720" rIns="91440" bIns="45720" rtlCol="0" anchor="t">
            <a:normAutofit/>
          </a:bodyPr>
          <a:lstStyle/>
          <a:p>
            <a:r>
              <a:rPr lang="en-US" sz="2400">
                <a:ea typeface="+mn-lt"/>
                <a:cs typeface="+mn-lt"/>
              </a:rPr>
              <a:t>The primary aim is to develop a comprehensive platform designed to revolutionize the way parking spaces are rented. </a:t>
            </a:r>
          </a:p>
        </p:txBody>
      </p:sp>
      <p:pic>
        <p:nvPicPr>
          <p:cNvPr id="4" name="Picture Placeholder 3" descr="Vehicle Parking Sign | Buysigns.in">
            <a:extLst>
              <a:ext uri="{FF2B5EF4-FFF2-40B4-BE49-F238E27FC236}">
                <a16:creationId xmlns:a16="http://schemas.microsoft.com/office/drawing/2014/main" id="{A0517579-1637-1E10-2876-40ACBD1A5234}"/>
              </a:ext>
            </a:extLst>
          </p:cNvPr>
          <p:cNvPicPr>
            <a:picLocks noGrp="1" noChangeAspect="1"/>
          </p:cNvPicPr>
          <p:nvPr>
            <p:ph type="pic" sz="quarter" idx="11"/>
          </p:nvPr>
        </p:nvPicPr>
        <p:blipFill>
          <a:blip r:embed="rId3"/>
          <a:srcRect l="5556" r="5556"/>
          <a:stretch/>
        </p:blipFill>
        <p:spPr>
          <a:xfrm>
            <a:off x="8097865" y="2755"/>
            <a:ext cx="6057254" cy="6845085"/>
          </a:xfrm>
        </p:spPr>
      </p:pic>
    </p:spTree>
    <p:extLst>
      <p:ext uri="{BB962C8B-B14F-4D97-AF65-F5344CB8AC3E}">
        <p14:creationId xmlns:p14="http://schemas.microsoft.com/office/powerpoint/2010/main" val="56176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a:xfrm>
            <a:off x="916385" y="446313"/>
            <a:ext cx="5179615" cy="1448747"/>
          </a:xfrm>
        </p:spPr>
        <p:txBody>
          <a:bodyPr anchor="ctr">
            <a:normAutofit/>
          </a:bodyPr>
          <a:lstStyle/>
          <a:p>
            <a:r>
              <a:rPr lang="en-US"/>
              <a:t>scope</a:t>
            </a:r>
          </a:p>
        </p:txBody>
      </p:sp>
      <p:sp>
        <p:nvSpPr>
          <p:cNvPr id="3" name="Content Placeholder 2">
            <a:extLst>
              <a:ext uri="{FF2B5EF4-FFF2-40B4-BE49-F238E27FC236}">
                <a16:creationId xmlns:a16="http://schemas.microsoft.com/office/drawing/2014/main" id="{59F97739-E0DF-24F3-7886-013A799A52C3}"/>
              </a:ext>
            </a:extLst>
          </p:cNvPr>
          <p:cNvSpPr>
            <a:spLocks noGrp="1"/>
          </p:cNvSpPr>
          <p:nvPr>
            <p:ph sz="quarter" idx="10"/>
          </p:nvPr>
        </p:nvSpPr>
        <p:spPr>
          <a:xfrm>
            <a:off x="914399" y="2022250"/>
            <a:ext cx="5181600" cy="3747180"/>
          </a:xfrm>
        </p:spPr>
        <p:txBody>
          <a:bodyPr vert="horz" lIns="91440" tIns="45720" rIns="91440" bIns="45720" rtlCol="0" anchor="t">
            <a:normAutofit fontScale="85000" lnSpcReduction="10000"/>
          </a:bodyPr>
          <a:lstStyle/>
          <a:p>
            <a:pPr marL="0" indent="0">
              <a:buNone/>
            </a:pPr>
            <a:endParaRPr lang="en-US"/>
          </a:p>
          <a:p>
            <a:pPr>
              <a:buNone/>
            </a:pPr>
            <a:r>
              <a:rPr lang="en-US" b="1">
                <a:ea typeface="+mn-lt"/>
                <a:cs typeface="+mn-lt"/>
              </a:rPr>
              <a:t>In Scope:</a:t>
            </a:r>
            <a:endParaRPr lang="en-US"/>
          </a:p>
          <a:p>
            <a:pPr>
              <a:buFont typeface="Arial"/>
              <a:buChar char="•"/>
            </a:pPr>
            <a:r>
              <a:rPr lang="en-US">
                <a:ea typeface="+mn-lt"/>
                <a:cs typeface="+mn-lt"/>
              </a:rPr>
              <a:t>Developing a user-friendly digital marketplace for listing, booking, and paying for parking spaces.</a:t>
            </a:r>
            <a:endParaRPr lang="en-US"/>
          </a:p>
          <a:p>
            <a:pPr>
              <a:buFont typeface="Arial"/>
              <a:buChar char="•"/>
            </a:pPr>
            <a:r>
              <a:rPr lang="en-US">
                <a:ea typeface="+mn-lt"/>
                <a:cs typeface="+mn-lt"/>
              </a:rPr>
              <a:t>Real-time updates on parking availability integrated with location services.</a:t>
            </a:r>
            <a:endParaRPr lang="en-US"/>
          </a:p>
          <a:p>
            <a:pPr>
              <a:buFont typeface="Arial"/>
              <a:buChar char="•"/>
            </a:pPr>
            <a:r>
              <a:rPr lang="en-US">
                <a:ea typeface="+mn-lt"/>
                <a:cs typeface="+mn-lt"/>
              </a:rPr>
              <a:t>Secure payment gateways supporting both short- and long-term parking needs.</a:t>
            </a:r>
            <a:endParaRPr lang="en-US"/>
          </a:p>
          <a:p>
            <a:pPr>
              <a:buFont typeface="Arial"/>
              <a:buChar char="•"/>
            </a:pPr>
            <a:r>
              <a:rPr lang="en-US">
                <a:ea typeface="+mn-lt"/>
                <a:cs typeface="+mn-lt"/>
              </a:rPr>
              <a:t>Advanced features like dynamic pricing, a rating system, and multi-location support.</a:t>
            </a:r>
            <a:endParaRPr lang="en-US"/>
          </a:p>
          <a:p>
            <a:pPr>
              <a:buFont typeface="Arial"/>
              <a:buChar char="•"/>
            </a:pPr>
            <a:r>
              <a:rPr lang="en-US">
                <a:ea typeface="+mn-lt"/>
                <a:cs typeface="+mn-lt"/>
              </a:rPr>
              <a:t>Mobile app access for seamless use, with offline functionality for pre-downloaded updates.</a:t>
            </a:r>
            <a:endParaRPr lang="en-US"/>
          </a:p>
          <a:p>
            <a:pPr indent="0">
              <a:buNone/>
            </a:pPr>
            <a:endParaRPr lang="en-US"/>
          </a:p>
          <a:p>
            <a:pPr marL="228600" indent="-228600">
              <a:spcBef>
                <a:spcPts val="0"/>
              </a:spcBef>
              <a:spcAft>
                <a:spcPts val="1200"/>
              </a:spcAft>
              <a:buFont typeface="Arial" panose="020B0604020202020204" pitchFamily="34" charset="0"/>
              <a:buChar char="•"/>
            </a:pPr>
            <a:endParaRPr lang="en-US" cap="none"/>
          </a:p>
        </p:txBody>
      </p:sp>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a:xfrm>
            <a:off x="914400" y="6246254"/>
            <a:ext cx="631065" cy="296214"/>
          </a:xfrm>
        </p:spPr>
        <p:txBody>
          <a:bodyPr anchor="ctr">
            <a:normAutofit/>
          </a:bodyPr>
          <a:lstStyle/>
          <a:p>
            <a:pPr>
              <a:spcAft>
                <a:spcPts val="600"/>
              </a:spcAft>
            </a:pPr>
            <a:fld id="{B5CEABB6-07DC-46E8-9B57-56EC44A396E5}" type="slidenum">
              <a:rPr lang="en-US" smtClean="0"/>
              <a:pPr>
                <a:spcAft>
                  <a:spcPts val="600"/>
                </a:spcAft>
              </a:pPr>
              <a:t>5</a:t>
            </a:fld>
            <a:endParaRPr lang="en-US"/>
          </a:p>
        </p:txBody>
      </p:sp>
      <p:pic>
        <p:nvPicPr>
          <p:cNvPr id="5" name="Picture 4" descr="5,500+ Parking Space Stock Photos, Pictures &amp; Royalty-Free Images - iStock  | Fancy parking space, Empty parking space, Last parking space">
            <a:extLst>
              <a:ext uri="{FF2B5EF4-FFF2-40B4-BE49-F238E27FC236}">
                <a16:creationId xmlns:a16="http://schemas.microsoft.com/office/drawing/2014/main" id="{3DCD1B5D-F668-F2F7-6484-629C3D924E63}"/>
              </a:ext>
            </a:extLst>
          </p:cNvPr>
          <p:cNvPicPr>
            <a:picLocks noChangeAspect="1"/>
          </p:cNvPicPr>
          <p:nvPr/>
        </p:nvPicPr>
        <p:blipFill>
          <a:blip r:embed="rId3"/>
          <a:srcRect l="8428" r="32148"/>
          <a:stretch/>
        </p:blipFill>
        <p:spPr>
          <a:xfrm>
            <a:off x="7006848" y="12925"/>
            <a:ext cx="6115050" cy="686887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a:noFill/>
        </p:spPr>
      </p:pic>
    </p:spTree>
    <p:extLst>
      <p:ext uri="{BB962C8B-B14F-4D97-AF65-F5344CB8AC3E}">
        <p14:creationId xmlns:p14="http://schemas.microsoft.com/office/powerpoint/2010/main" val="412000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a:xfrm>
            <a:off x="916385" y="446313"/>
            <a:ext cx="5179615" cy="1448747"/>
          </a:xfrm>
        </p:spPr>
        <p:txBody>
          <a:bodyPr anchor="ctr">
            <a:normAutofit/>
          </a:bodyPr>
          <a:lstStyle/>
          <a:p>
            <a:r>
              <a:rPr lang="en-US"/>
              <a:t>scope</a:t>
            </a:r>
          </a:p>
        </p:txBody>
      </p:sp>
      <p:sp>
        <p:nvSpPr>
          <p:cNvPr id="3" name="Content Placeholder 2">
            <a:extLst>
              <a:ext uri="{FF2B5EF4-FFF2-40B4-BE49-F238E27FC236}">
                <a16:creationId xmlns:a16="http://schemas.microsoft.com/office/drawing/2014/main" id="{59F97739-E0DF-24F3-7886-013A799A52C3}"/>
              </a:ext>
            </a:extLst>
          </p:cNvPr>
          <p:cNvSpPr>
            <a:spLocks noGrp="1"/>
          </p:cNvSpPr>
          <p:nvPr>
            <p:ph sz="quarter" idx="10"/>
          </p:nvPr>
        </p:nvSpPr>
        <p:spPr>
          <a:xfrm>
            <a:off x="914399" y="2022250"/>
            <a:ext cx="5181600" cy="3747180"/>
          </a:xfrm>
        </p:spPr>
        <p:txBody>
          <a:bodyPr vert="horz" lIns="91440" tIns="45720" rIns="91440" bIns="45720" rtlCol="0" anchor="t">
            <a:normAutofit/>
          </a:bodyPr>
          <a:lstStyle/>
          <a:p>
            <a:pPr marL="0" indent="0">
              <a:buNone/>
            </a:pPr>
            <a:endParaRPr lang="en-US"/>
          </a:p>
          <a:p>
            <a:pPr indent="0">
              <a:buNone/>
            </a:pPr>
            <a:r>
              <a:rPr lang="en-US" sz="1800" b="1">
                <a:ea typeface="+mn-lt"/>
                <a:cs typeface="+mn-lt"/>
              </a:rPr>
              <a:t>Out of Scope:</a:t>
            </a:r>
            <a:endParaRPr lang="en-US" sz="1800"/>
          </a:p>
          <a:p>
            <a:pPr>
              <a:buFont typeface="Arial,Sans-Serif"/>
              <a:buChar char="•"/>
            </a:pPr>
            <a:r>
              <a:rPr lang="en-US" sz="1800">
                <a:ea typeface="+mn-lt"/>
                <a:cs typeface="+mn-lt"/>
              </a:rPr>
              <a:t>Physical hardware installations for parking management (e.g., barriers or sensors).</a:t>
            </a:r>
            <a:endParaRPr lang="en-US" sz="1800"/>
          </a:p>
          <a:p>
            <a:pPr>
              <a:buFont typeface="Arial,Sans-Serif"/>
              <a:buChar char="•"/>
            </a:pPr>
            <a:r>
              <a:rPr lang="en-US" sz="1800">
                <a:ea typeface="+mn-lt"/>
                <a:cs typeface="+mn-lt"/>
              </a:rPr>
              <a:t>Direct involvement in resolving disputes between parking owners and users.</a:t>
            </a:r>
            <a:endParaRPr lang="en-US" sz="1800"/>
          </a:p>
          <a:p>
            <a:pPr>
              <a:buFont typeface="Arial,Sans-Serif"/>
              <a:buChar char="•"/>
            </a:pPr>
            <a:r>
              <a:rPr lang="en-US" sz="1800">
                <a:ea typeface="+mn-lt"/>
                <a:cs typeface="+mn-lt"/>
              </a:rPr>
              <a:t>Services like valet parking or maintenance of listed parking spaces.</a:t>
            </a:r>
            <a:endParaRPr lang="en-US" sz="1800"/>
          </a:p>
          <a:p>
            <a:pPr>
              <a:buFont typeface="Arial,Sans-Serif"/>
              <a:buChar char="•"/>
            </a:pPr>
            <a:r>
              <a:rPr lang="en-US" sz="1800">
                <a:ea typeface="+mn-lt"/>
                <a:cs typeface="+mn-lt"/>
              </a:rPr>
              <a:t>Custom solutions for non-standard parking spaces requiring special arrangements.</a:t>
            </a:r>
          </a:p>
          <a:p>
            <a:pPr indent="0">
              <a:buNone/>
            </a:pPr>
            <a:endParaRPr lang="en-US"/>
          </a:p>
          <a:p>
            <a:endParaRPr lang="en-US"/>
          </a:p>
        </p:txBody>
      </p:sp>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a:xfrm>
            <a:off x="914400" y="6246254"/>
            <a:ext cx="631065" cy="296214"/>
          </a:xfrm>
        </p:spPr>
        <p:txBody>
          <a:bodyPr anchor="ctr">
            <a:normAutofit/>
          </a:bodyPr>
          <a:lstStyle/>
          <a:p>
            <a:pPr>
              <a:spcAft>
                <a:spcPts val="600"/>
              </a:spcAft>
            </a:pPr>
            <a:fld id="{B5CEABB6-07DC-46E8-9B57-56EC44A396E5}" type="slidenum">
              <a:rPr lang="en-US" smtClean="0"/>
              <a:pPr>
                <a:spcAft>
                  <a:spcPts val="600"/>
                </a:spcAft>
              </a:pPr>
              <a:t>6</a:t>
            </a:fld>
            <a:endParaRPr lang="en-US"/>
          </a:p>
        </p:txBody>
      </p:sp>
      <p:pic>
        <p:nvPicPr>
          <p:cNvPr id="5" name="Picture 4" descr="5,500+ Parking Space Stock Photos, Pictures &amp; Royalty-Free Images - iStock  | Fancy parking space, Empty parking space, Last parking space">
            <a:extLst>
              <a:ext uri="{FF2B5EF4-FFF2-40B4-BE49-F238E27FC236}">
                <a16:creationId xmlns:a16="http://schemas.microsoft.com/office/drawing/2014/main" id="{3DCD1B5D-F668-F2F7-6484-629C3D924E63}"/>
              </a:ext>
            </a:extLst>
          </p:cNvPr>
          <p:cNvPicPr>
            <a:picLocks noChangeAspect="1"/>
          </p:cNvPicPr>
          <p:nvPr/>
        </p:nvPicPr>
        <p:blipFill>
          <a:blip r:embed="rId3"/>
          <a:srcRect l="8428" r="32148"/>
          <a:stretch/>
        </p:blipFill>
        <p:spPr>
          <a:xfrm>
            <a:off x="7006848" y="10"/>
            <a:ext cx="6115050" cy="686887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a:noFill/>
        </p:spPr>
      </p:pic>
    </p:spTree>
    <p:extLst>
      <p:ext uri="{BB962C8B-B14F-4D97-AF65-F5344CB8AC3E}">
        <p14:creationId xmlns:p14="http://schemas.microsoft.com/office/powerpoint/2010/main" val="427679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08221-C29B-07A3-B569-B8B466B1020B}"/>
              </a:ext>
            </a:extLst>
          </p:cNvPr>
          <p:cNvSpPr>
            <a:spLocks noGrp="1"/>
          </p:cNvSpPr>
          <p:nvPr>
            <p:ph type="title"/>
          </p:nvPr>
        </p:nvSpPr>
        <p:spPr>
          <a:xfrm>
            <a:off x="4054098" y="-1909792"/>
            <a:ext cx="4896678" cy="3624984"/>
          </a:xfrm>
        </p:spPr>
        <p:txBody>
          <a:bodyPr/>
          <a:lstStyle/>
          <a:p>
            <a:r>
              <a:rPr lang="en-US"/>
              <a:t>KEY FEATURES</a:t>
            </a:r>
          </a:p>
        </p:txBody>
      </p:sp>
      <p:sp>
        <p:nvSpPr>
          <p:cNvPr id="3" name="Content Placeholder 2">
            <a:extLst>
              <a:ext uri="{FF2B5EF4-FFF2-40B4-BE49-F238E27FC236}">
                <a16:creationId xmlns:a16="http://schemas.microsoft.com/office/drawing/2014/main" id="{D6BEA7D4-8B96-5A0E-252E-6B8E8B1CF178}"/>
              </a:ext>
            </a:extLst>
          </p:cNvPr>
          <p:cNvSpPr>
            <a:spLocks noGrp="1"/>
          </p:cNvSpPr>
          <p:nvPr>
            <p:ph sz="quarter" idx="10"/>
          </p:nvPr>
        </p:nvSpPr>
        <p:spPr>
          <a:xfrm>
            <a:off x="5116286" y="2231642"/>
            <a:ext cx="5876391" cy="2287955"/>
          </a:xfrm>
        </p:spPr>
        <p:txBody>
          <a:bodyPr vert="horz" lIns="91440" tIns="45720" rIns="91440" bIns="45720" rtlCol="0" anchor="t">
            <a:noAutofit/>
          </a:bodyPr>
          <a:lstStyle/>
          <a:p>
            <a:pPr>
              <a:spcBef>
                <a:spcPts val="1000"/>
              </a:spcBef>
            </a:pPr>
            <a:r>
              <a:rPr lang="en-US" sz="2400" noProof="1">
                <a:ea typeface="+mn-lt"/>
                <a:cs typeface="+mn-lt"/>
              </a:rPr>
              <a:t>1. User-Friendly Interface</a:t>
            </a:r>
          </a:p>
          <a:p>
            <a:pPr>
              <a:spcBef>
                <a:spcPts val="1000"/>
              </a:spcBef>
            </a:pPr>
            <a:r>
              <a:rPr lang="en-US" sz="2400" noProof="1">
                <a:ea typeface="+mn-lt"/>
                <a:cs typeface="+mn-lt"/>
              </a:rPr>
              <a:t>2. Advanced Booking System </a:t>
            </a:r>
          </a:p>
          <a:p>
            <a:pPr>
              <a:spcBef>
                <a:spcPts val="1000"/>
              </a:spcBef>
            </a:pPr>
            <a:r>
              <a:rPr lang="en-US" sz="2400" noProof="1">
                <a:ea typeface="+mn-lt"/>
                <a:cs typeface="+mn-lt"/>
              </a:rPr>
              <a:t>3. Secure Payment Gateway</a:t>
            </a:r>
          </a:p>
          <a:p>
            <a:pPr>
              <a:spcBef>
                <a:spcPts val="1000"/>
              </a:spcBef>
            </a:pPr>
            <a:r>
              <a:rPr lang="en-US" sz="2400" noProof="1">
                <a:ea typeface="+mn-lt"/>
                <a:cs typeface="+mn-lt"/>
              </a:rPr>
              <a:t>4.  Rating and Review System</a:t>
            </a:r>
          </a:p>
          <a:p>
            <a:pPr>
              <a:spcBef>
                <a:spcPts val="1000"/>
              </a:spcBef>
            </a:pPr>
            <a:r>
              <a:rPr lang="en-US" sz="2400" noProof="1">
                <a:ea typeface="+mn-lt"/>
                <a:cs typeface="+mn-lt"/>
              </a:rPr>
              <a:t>5.  Dynamic Pricing Option</a:t>
            </a:r>
          </a:p>
          <a:p>
            <a:pPr>
              <a:spcBef>
                <a:spcPts val="1000"/>
              </a:spcBef>
            </a:pPr>
            <a:r>
              <a:rPr lang="en-US" sz="2400" noProof="1">
                <a:ea typeface="+mn-lt"/>
                <a:cs typeface="+mn-lt"/>
              </a:rPr>
              <a:t>6. Support for Multiple Locations</a:t>
            </a:r>
            <a:endParaRPr lang="en-US" sz="2400">
              <a:ea typeface="+mn-lt"/>
              <a:cs typeface="+mn-lt"/>
            </a:endParaRPr>
          </a:p>
        </p:txBody>
      </p:sp>
      <p:pic>
        <p:nvPicPr>
          <p:cNvPr id="12" name="Picture Placeholder 11" descr="219,579 Parking Stock Photos, High-Res Pictures, and Images - Getty Images  | Empty parking lot, Parking lot, Parking garage">
            <a:extLst>
              <a:ext uri="{FF2B5EF4-FFF2-40B4-BE49-F238E27FC236}">
                <a16:creationId xmlns:a16="http://schemas.microsoft.com/office/drawing/2014/main" id="{AA112009-1E86-5D0C-AB93-5BB14646A457}"/>
              </a:ext>
            </a:extLst>
          </p:cNvPr>
          <p:cNvPicPr>
            <a:picLocks noGrp="1" noChangeAspect="1"/>
          </p:cNvPicPr>
          <p:nvPr>
            <p:ph type="pic" sz="quarter" idx="11"/>
          </p:nvPr>
        </p:nvPicPr>
        <p:blipFill>
          <a:blip r:embed="rId3"/>
          <a:srcRect l="5556" r="5556"/>
          <a:stretch/>
        </p:blipFill>
        <p:spPr>
          <a:xfrm>
            <a:off x="-812185" y="-65314"/>
            <a:ext cx="6096000" cy="6858000"/>
          </a:xfrm>
        </p:spPr>
      </p:pic>
    </p:spTree>
    <p:extLst>
      <p:ext uri="{BB962C8B-B14F-4D97-AF65-F5344CB8AC3E}">
        <p14:creationId xmlns:p14="http://schemas.microsoft.com/office/powerpoint/2010/main" val="1760417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2D586-3F7C-3202-E4F4-1F65B9A7D428}"/>
              </a:ext>
            </a:extLst>
          </p:cNvPr>
          <p:cNvSpPr>
            <a:spLocks noGrp="1"/>
          </p:cNvSpPr>
          <p:nvPr>
            <p:ph type="title"/>
          </p:nvPr>
        </p:nvSpPr>
        <p:spPr>
          <a:xfrm>
            <a:off x="914399" y="365125"/>
            <a:ext cx="10363201" cy="1629601"/>
          </a:xfrm>
        </p:spPr>
        <p:txBody>
          <a:bodyPr/>
          <a:lstStyle/>
          <a:p>
            <a:r>
              <a:rPr lang="en-US"/>
              <a:t>PROSPECTIVE FEATURES</a:t>
            </a:r>
          </a:p>
        </p:txBody>
      </p:sp>
      <p:sp>
        <p:nvSpPr>
          <p:cNvPr id="3" name="Content Placeholder 2">
            <a:extLst>
              <a:ext uri="{FF2B5EF4-FFF2-40B4-BE49-F238E27FC236}">
                <a16:creationId xmlns:a16="http://schemas.microsoft.com/office/drawing/2014/main" id="{375DADF2-8E4D-6C0E-0FA2-C5228AF29C1D}"/>
              </a:ext>
            </a:extLst>
          </p:cNvPr>
          <p:cNvSpPr>
            <a:spLocks noGrp="1"/>
          </p:cNvSpPr>
          <p:nvPr>
            <p:ph sz="quarter" idx="10"/>
          </p:nvPr>
        </p:nvSpPr>
        <p:spPr>
          <a:xfrm>
            <a:off x="914399" y="2000479"/>
            <a:ext cx="10979851" cy="3768951"/>
          </a:xfrm>
        </p:spPr>
        <p:txBody>
          <a:bodyPr vert="horz" lIns="91440" tIns="45720" rIns="91440" bIns="45720" rtlCol="0" anchor="t">
            <a:normAutofit/>
          </a:bodyPr>
          <a:lstStyle/>
          <a:p>
            <a:pPr marL="0" indent="0">
              <a:buNone/>
            </a:pPr>
            <a:r>
              <a:rPr lang="en-US" noProof="1"/>
              <a:t>The system will be accessed mainly through a downloadable app. This app will use an internet connection to give real-time updates on the user's location. Users who expect to travel to areas with limited or no internet access can pre-download the most recent reports for those regions.</a:t>
            </a:r>
          </a:p>
        </p:txBody>
      </p:sp>
      <p:sp>
        <p:nvSpPr>
          <p:cNvPr id="5" name="Slide Number Placeholder 4">
            <a:extLst>
              <a:ext uri="{FF2B5EF4-FFF2-40B4-BE49-F238E27FC236}">
                <a16:creationId xmlns:a16="http://schemas.microsoft.com/office/drawing/2014/main" id="{FD4FFC83-A1E8-FCEA-2C47-38C5ADAEA1C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8</a:t>
            </a:fld>
            <a:endParaRPr lang="en-US"/>
          </a:p>
        </p:txBody>
      </p:sp>
    </p:spTree>
    <p:extLst>
      <p:ext uri="{BB962C8B-B14F-4D97-AF65-F5344CB8AC3E}">
        <p14:creationId xmlns:p14="http://schemas.microsoft.com/office/powerpoint/2010/main" val="430403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DB0AE-5ADD-1975-6BDD-38608925072A}"/>
              </a:ext>
            </a:extLst>
          </p:cNvPr>
          <p:cNvSpPr>
            <a:spLocks noGrp="1"/>
          </p:cNvSpPr>
          <p:nvPr>
            <p:ph type="title"/>
          </p:nvPr>
        </p:nvSpPr>
        <p:spPr>
          <a:xfrm>
            <a:off x="914398" y="365125"/>
            <a:ext cx="10439401" cy="1617017"/>
          </a:xfrm>
        </p:spPr>
        <p:txBody>
          <a:bodyPr/>
          <a:lstStyle/>
          <a:p>
            <a:r>
              <a:rPr lang="en-US"/>
              <a:t>Work break down structure</a:t>
            </a:r>
          </a:p>
        </p:txBody>
      </p:sp>
      <p:sp>
        <p:nvSpPr>
          <p:cNvPr id="5" name="Slide Number Placeholder 4">
            <a:extLst>
              <a:ext uri="{FF2B5EF4-FFF2-40B4-BE49-F238E27FC236}">
                <a16:creationId xmlns:a16="http://schemas.microsoft.com/office/drawing/2014/main" id="{4D27E5DB-AFB6-9088-87C9-1F671C0B0330}"/>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9</a:t>
            </a:fld>
            <a:endParaRPr lang="en-US"/>
          </a:p>
        </p:txBody>
      </p:sp>
      <p:pic>
        <p:nvPicPr>
          <p:cNvPr id="3" name="Picture 2" descr="A diagram of a parking system&#10;&#10;Description automatically generated">
            <a:extLst>
              <a:ext uri="{FF2B5EF4-FFF2-40B4-BE49-F238E27FC236}">
                <a16:creationId xmlns:a16="http://schemas.microsoft.com/office/drawing/2014/main" id="{DE1C5C28-E210-D3F2-CD2C-38F195F1F353}"/>
              </a:ext>
            </a:extLst>
          </p:cNvPr>
          <p:cNvPicPr>
            <a:picLocks noChangeAspect="1"/>
          </p:cNvPicPr>
          <p:nvPr/>
        </p:nvPicPr>
        <p:blipFill>
          <a:blip r:embed="rId3"/>
          <a:stretch>
            <a:fillRect/>
          </a:stretch>
        </p:blipFill>
        <p:spPr>
          <a:xfrm>
            <a:off x="2288109" y="1336623"/>
            <a:ext cx="7703228" cy="5346492"/>
          </a:xfrm>
          <a:prstGeom prst="rect">
            <a:avLst/>
          </a:prstGeom>
        </p:spPr>
      </p:pic>
    </p:spTree>
    <p:extLst>
      <p:ext uri="{BB962C8B-B14F-4D97-AF65-F5344CB8AC3E}">
        <p14:creationId xmlns:p14="http://schemas.microsoft.com/office/powerpoint/2010/main" val="569699605"/>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_win32_SL_V9" id="{8502042B-488E-4F33-AD20-77B40A1BC1AA}" vid="{A90C26AF-23CA-48C5-BFF9-84DC7B1C91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3F63F-9110-40E7-9727-485934F41506}">
  <ds:schemaRefs>
    <ds:schemaRef ds:uri="http://schemas.microsoft.com/sharepoint/v3/contenttype/forms"/>
  </ds:schemaRefs>
</ds:datastoreItem>
</file>

<file path=customXml/itemProps2.xml><?xml version="1.0" encoding="utf-8"?>
<ds:datastoreItem xmlns:ds="http://schemas.openxmlformats.org/officeDocument/2006/customXml" ds:itemID="{17B53FD5-8F3E-4406-8404-9F78B5E6376E}">
  <ds:schemaRefs>
    <ds:schemaRef ds:uri="16c05727-aa75-4e4a-9b5f-8a80a1165891"/>
    <ds:schemaRef ds:uri="230e9df3-be65-4c73-a93b-d1236ebd677e"/>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268EFD9E-464D-4A64-8503-21EC02601551}">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1037</Words>
  <Application>Microsoft Office PowerPoint</Application>
  <PresentationFormat>Widescreen</PresentationFormat>
  <Paragraphs>132</Paragraphs>
  <Slides>22</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Aptos</vt:lpstr>
      <vt:lpstr>Arial</vt:lpstr>
      <vt:lpstr>Arial,Sans-Serif</vt:lpstr>
      <vt:lpstr>Calibri</vt:lpstr>
      <vt:lpstr>Google Sans</vt:lpstr>
      <vt:lpstr>Roboto</vt:lpstr>
      <vt:lpstr>Tenorite</vt:lpstr>
      <vt:lpstr>Custom</vt:lpstr>
      <vt:lpstr>System Analysis and project management</vt:lpstr>
      <vt:lpstr>Tables of contents</vt:lpstr>
      <vt:lpstr>PROBLEM STATEMENT </vt:lpstr>
      <vt:lpstr>OBJECTIVE </vt:lpstr>
      <vt:lpstr>scope</vt:lpstr>
      <vt:lpstr>scope</vt:lpstr>
      <vt:lpstr>KEY FEATURES</vt:lpstr>
      <vt:lpstr>PROSPECTIVE FEATURES</vt:lpstr>
      <vt:lpstr>Work break down structure</vt:lpstr>
      <vt:lpstr>System CONTEXT diagram</vt:lpstr>
      <vt:lpstr>SOFTWARE DESIGN</vt:lpstr>
      <vt:lpstr>Process Modeling Diagram</vt:lpstr>
      <vt:lpstr>Sequence Diagram - </vt:lpstr>
      <vt:lpstr>Activity diagram</vt:lpstr>
      <vt:lpstr>Use-case diagram</vt:lpstr>
      <vt:lpstr>Class Diagram:</vt:lpstr>
      <vt:lpstr> Entity Relationship Diagram  </vt:lpstr>
      <vt:lpstr>DATA-FLOW Diagram </vt:lpstr>
      <vt:lpstr>Database design</vt:lpstr>
      <vt:lpstr>Interface design: </vt:lpstr>
      <vt:lpstr>Interface design: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Anand, Punya I</cp:lastModifiedBy>
  <cp:revision>3</cp:revision>
  <dcterms:created xsi:type="dcterms:W3CDTF">2024-09-27T23:00:29Z</dcterms:created>
  <dcterms:modified xsi:type="dcterms:W3CDTF">2024-11-22T19:55:24Z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